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0" r:id="rId5"/>
    <p:sldId id="529" r:id="rId6"/>
    <p:sldId id="256" r:id="rId7"/>
    <p:sldId id="287" r:id="rId8"/>
    <p:sldId id="265" r:id="rId9"/>
    <p:sldId id="290" r:id="rId10"/>
    <p:sldId id="291" r:id="rId11"/>
    <p:sldId id="288" r:id="rId12"/>
    <p:sldId id="268" r:id="rId13"/>
    <p:sldId id="269" r:id="rId14"/>
    <p:sldId id="292" r:id="rId15"/>
    <p:sldId id="263" r:id="rId16"/>
    <p:sldId id="257" r:id="rId17"/>
    <p:sldId id="530" r:id="rId18"/>
    <p:sldId id="531" r:id="rId19"/>
    <p:sldId id="532" r:id="rId20"/>
    <p:sldId id="533" r:id="rId21"/>
    <p:sldId id="528" r:id="rId22"/>
    <p:sldId id="534" r:id="rId23"/>
    <p:sldId id="538" r:id="rId24"/>
    <p:sldId id="53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552CF6-4C89-49B8-B10E-E64242BAE7EC}">
          <p14:sldIdLst>
            <p14:sldId id="260"/>
            <p14:sldId id="529"/>
            <p14:sldId id="256"/>
            <p14:sldId id="287"/>
            <p14:sldId id="265"/>
            <p14:sldId id="290"/>
            <p14:sldId id="291"/>
            <p14:sldId id="288"/>
            <p14:sldId id="268"/>
            <p14:sldId id="269"/>
            <p14:sldId id="292"/>
            <p14:sldId id="263"/>
            <p14:sldId id="257"/>
            <p14:sldId id="530"/>
            <p14:sldId id="531"/>
            <p14:sldId id="532"/>
            <p14:sldId id="533"/>
            <p14:sldId id="528"/>
            <p14:sldId id="534"/>
            <p14:sldId id="538"/>
            <p14:sldId id="537"/>
          </p14:sldIdLst>
        </p14:section>
        <p14:section name="Untitled Section" id="{178D9CC2-BE2F-4101-952C-9722A023263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B3"/>
    <a:srgbClr val="ADC5D0"/>
    <a:srgbClr val="616161"/>
    <a:srgbClr val="37453B"/>
    <a:srgbClr val="446777"/>
    <a:srgbClr val="22343C"/>
    <a:srgbClr val="37463B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16" autoAdjust="0"/>
  </p:normalViewPr>
  <p:slideViewPr>
    <p:cSldViewPr snapToGrid="0">
      <p:cViewPr>
        <p:scale>
          <a:sx n="66" d="100"/>
          <a:sy n="66" d="100"/>
        </p:scale>
        <p:origin x="538" y="41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793C28-F25D-4549-B3CC-7899804F7A05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A33D32C-7977-4355-9626-55AB790D51A2}">
      <dgm:prSet/>
      <dgm:spPr/>
      <dgm:t>
        <a:bodyPr/>
        <a:lstStyle/>
        <a:p>
          <a:r>
            <a:rPr lang="en-IN" dirty="0">
              <a:solidFill>
                <a:schemeClr val="bg1"/>
              </a:solidFill>
              <a:latin typeface="Arial Black" panose="020B0A04020102020204" pitchFamily="34" charset="0"/>
            </a:rPr>
            <a:t>Objective</a:t>
          </a:r>
          <a:r>
            <a:rPr lang="en-IN" dirty="0">
              <a:solidFill>
                <a:schemeClr val="bg1"/>
              </a:solidFill>
            </a:rPr>
            <a:t>:</a:t>
          </a:r>
        </a:p>
      </dgm:t>
    </dgm:pt>
    <dgm:pt modelId="{EB41B69B-9BB2-4071-B1A5-C1B4904592E4}" type="parTrans" cxnId="{114045C5-2F54-45B2-BF86-8C9D1EF3CFAC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2A9FD132-53EB-4AA8-A264-BC031B2E22B1}" type="sibTrans" cxnId="{114045C5-2F54-45B2-BF86-8C9D1EF3CFAC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BB38A10-B87A-4663-A1D8-E8055550F811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</a:rPr>
            <a:t>Gain insights into customer behavior</a:t>
          </a:r>
          <a:endParaRPr lang="en-IN" dirty="0">
            <a:solidFill>
              <a:schemeClr val="bg1"/>
            </a:solidFill>
          </a:endParaRPr>
        </a:p>
      </dgm:t>
    </dgm:pt>
    <dgm:pt modelId="{462B7FC3-9D49-4226-8C9E-722AD0C9B30F}" type="parTrans" cxnId="{18F118E4-DBE0-4E58-9328-6E07A11966B3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9041A0CC-42E3-45D3-91E5-39DC790525EC}" type="sibTrans" cxnId="{18F118E4-DBE0-4E58-9328-6E07A11966B3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06BF25C-1D50-4C4C-AA43-2B60C778AA4F}">
      <dgm:prSet/>
      <dgm:spPr/>
      <dgm:t>
        <a:bodyPr/>
        <a:lstStyle/>
        <a:p>
          <a:r>
            <a:rPr lang="en-IN" b="0" i="0">
              <a:solidFill>
                <a:schemeClr val="bg1"/>
              </a:solidFill>
            </a:rPr>
            <a:t>Optimize product offerings</a:t>
          </a:r>
          <a:endParaRPr lang="en-IN" dirty="0">
            <a:solidFill>
              <a:schemeClr val="bg1"/>
            </a:solidFill>
          </a:endParaRPr>
        </a:p>
      </dgm:t>
    </dgm:pt>
    <dgm:pt modelId="{7813E15E-DA5A-45D7-BCDA-C2FF1D488156}" type="parTrans" cxnId="{500C9A97-C413-4BEB-9E1B-995E06835BE6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80724293-CE56-48DE-957A-0AB7F41B1927}" type="sibTrans" cxnId="{500C9A97-C413-4BEB-9E1B-995E06835BE6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9F1BD0F8-F503-4D55-B819-D9CF532DC60C}">
      <dgm:prSet/>
      <dgm:spPr/>
      <dgm:t>
        <a:bodyPr/>
        <a:lstStyle/>
        <a:p>
          <a:r>
            <a:rPr lang="en-IN" b="0" i="0" dirty="0">
              <a:solidFill>
                <a:schemeClr val="bg1"/>
              </a:solidFill>
            </a:rPr>
            <a:t>Enhance customer satisfaction</a:t>
          </a:r>
          <a:endParaRPr lang="en-IN" dirty="0">
            <a:solidFill>
              <a:schemeClr val="bg1"/>
            </a:solidFill>
          </a:endParaRPr>
        </a:p>
      </dgm:t>
    </dgm:pt>
    <dgm:pt modelId="{F8DAE52A-DB1A-455B-BC9A-9E1E80027E38}" type="parTrans" cxnId="{ADE1995E-2D7A-45DF-86D8-698E34C0CD86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2B7DC4AE-1276-4961-A7C8-B9F37BFF634C}" type="sibTrans" cxnId="{ADE1995E-2D7A-45DF-86D8-698E34C0CD86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AD2D569A-E743-40AA-8701-A1541CC06389}">
      <dgm:prSet/>
      <dgm:spPr/>
      <dgm:t>
        <a:bodyPr/>
        <a:lstStyle/>
        <a:p>
          <a:r>
            <a:rPr lang="en-IN" b="0" i="0">
              <a:solidFill>
                <a:schemeClr val="bg1"/>
              </a:solidFill>
            </a:rPr>
            <a:t>Improve business performance</a:t>
          </a:r>
          <a:endParaRPr lang="en-IN" dirty="0">
            <a:solidFill>
              <a:schemeClr val="bg1"/>
            </a:solidFill>
          </a:endParaRPr>
        </a:p>
      </dgm:t>
    </dgm:pt>
    <dgm:pt modelId="{D75FD328-27FE-4C91-A2D4-BE1611D00BED}" type="parTrans" cxnId="{58F79063-00FF-4946-BD49-CB906D02D37B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993B762B-5BA4-48E6-91FF-628248888887}" type="sibTrans" cxnId="{58F79063-00FF-4946-BD49-CB906D02D37B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8CF150D4-C9E5-4A24-ADF3-34BFF38A1B11}">
      <dgm:prSet/>
      <dgm:spPr/>
      <dgm:t>
        <a:bodyPr/>
        <a:lstStyle/>
        <a:p>
          <a:endParaRPr lang="en-IN" dirty="0">
            <a:solidFill>
              <a:schemeClr val="bg1"/>
            </a:solidFill>
          </a:endParaRPr>
        </a:p>
      </dgm:t>
    </dgm:pt>
    <dgm:pt modelId="{0CC53C54-CEBE-47D9-9951-CA94837C5618}" type="parTrans" cxnId="{E92973C1-A316-4B71-B1DE-8543849C1E64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2383DC3C-6CB7-477D-999A-60D60998CC84}" type="sibTrans" cxnId="{E92973C1-A316-4B71-B1DE-8543849C1E64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B34DAA8-EC71-42C5-8C56-195CB7976088}" type="pres">
      <dgm:prSet presAssocID="{3B793C28-F25D-4549-B3CC-7899804F7A05}" presName="Name0" presStyleCnt="0">
        <dgm:presLayoutVars>
          <dgm:dir/>
          <dgm:animOne val="branch"/>
          <dgm:animLvl val="lvl"/>
        </dgm:presLayoutVars>
      </dgm:prSet>
      <dgm:spPr/>
    </dgm:pt>
    <dgm:pt modelId="{8608D6B4-8756-4980-A2AA-E3869EAA84A1}" type="pres">
      <dgm:prSet presAssocID="{3A33D32C-7977-4355-9626-55AB790D51A2}" presName="chaos" presStyleCnt="0"/>
      <dgm:spPr/>
    </dgm:pt>
    <dgm:pt modelId="{A2A9CFBC-7806-44E2-B3E6-9B1C721F1118}" type="pres">
      <dgm:prSet presAssocID="{3A33D32C-7977-4355-9626-55AB790D51A2}" presName="parTx1" presStyleLbl="revTx" presStyleIdx="0" presStyleCnt="5"/>
      <dgm:spPr/>
    </dgm:pt>
    <dgm:pt modelId="{E08F5523-3E44-46D9-98E0-46497762E47D}" type="pres">
      <dgm:prSet presAssocID="{3A33D32C-7977-4355-9626-55AB790D51A2}" presName="c1" presStyleLbl="node1" presStyleIdx="0" presStyleCnt="19"/>
      <dgm:spPr/>
    </dgm:pt>
    <dgm:pt modelId="{BFE86E7C-3AE7-45A3-8285-2C0C22F675EF}" type="pres">
      <dgm:prSet presAssocID="{3A33D32C-7977-4355-9626-55AB790D51A2}" presName="c2" presStyleLbl="node1" presStyleIdx="1" presStyleCnt="19"/>
      <dgm:spPr/>
    </dgm:pt>
    <dgm:pt modelId="{7F4FDEBB-07FB-4F74-B513-A03E72AA2FD4}" type="pres">
      <dgm:prSet presAssocID="{3A33D32C-7977-4355-9626-55AB790D51A2}" presName="c3" presStyleLbl="node1" presStyleIdx="2" presStyleCnt="19"/>
      <dgm:spPr/>
    </dgm:pt>
    <dgm:pt modelId="{66932365-C563-4DE5-956A-E22F92AB5C05}" type="pres">
      <dgm:prSet presAssocID="{3A33D32C-7977-4355-9626-55AB790D51A2}" presName="c4" presStyleLbl="node1" presStyleIdx="3" presStyleCnt="19"/>
      <dgm:spPr/>
    </dgm:pt>
    <dgm:pt modelId="{C8BB44F0-98F9-4B3F-A1AA-29C3337CFF1F}" type="pres">
      <dgm:prSet presAssocID="{3A33D32C-7977-4355-9626-55AB790D51A2}" presName="c5" presStyleLbl="node1" presStyleIdx="4" presStyleCnt="19"/>
      <dgm:spPr/>
    </dgm:pt>
    <dgm:pt modelId="{D389EDF7-CA98-4AED-9304-0A744EE65C14}" type="pres">
      <dgm:prSet presAssocID="{3A33D32C-7977-4355-9626-55AB790D51A2}" presName="c6" presStyleLbl="node1" presStyleIdx="5" presStyleCnt="19"/>
      <dgm:spPr/>
    </dgm:pt>
    <dgm:pt modelId="{E39304C6-79C6-4A2B-A355-F9B6380A8942}" type="pres">
      <dgm:prSet presAssocID="{3A33D32C-7977-4355-9626-55AB790D51A2}" presName="c7" presStyleLbl="node1" presStyleIdx="6" presStyleCnt="19"/>
      <dgm:spPr/>
    </dgm:pt>
    <dgm:pt modelId="{93B9AFBE-7A62-4DA2-BDB8-68D4C51CFC7D}" type="pres">
      <dgm:prSet presAssocID="{3A33D32C-7977-4355-9626-55AB790D51A2}" presName="c8" presStyleLbl="node1" presStyleIdx="7" presStyleCnt="19"/>
      <dgm:spPr/>
    </dgm:pt>
    <dgm:pt modelId="{BC2DCCEF-F50D-4DEF-AF0E-C45269E5D786}" type="pres">
      <dgm:prSet presAssocID="{3A33D32C-7977-4355-9626-55AB790D51A2}" presName="c9" presStyleLbl="node1" presStyleIdx="8" presStyleCnt="19"/>
      <dgm:spPr/>
    </dgm:pt>
    <dgm:pt modelId="{CF6D9432-9DCB-4662-8124-962EF9203B3D}" type="pres">
      <dgm:prSet presAssocID="{3A33D32C-7977-4355-9626-55AB790D51A2}" presName="c10" presStyleLbl="node1" presStyleIdx="9" presStyleCnt="19"/>
      <dgm:spPr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</dgm:pt>
    <dgm:pt modelId="{D3E9B23B-700D-4429-9555-7B32C3C9A52D}" type="pres">
      <dgm:prSet presAssocID="{3A33D32C-7977-4355-9626-55AB790D51A2}" presName="c11" presStyleLbl="node1" presStyleIdx="10" presStyleCnt="19"/>
      <dgm:spPr/>
    </dgm:pt>
    <dgm:pt modelId="{602F491B-4607-425A-9886-917B69654386}" type="pres">
      <dgm:prSet presAssocID="{3A33D32C-7977-4355-9626-55AB790D51A2}" presName="c12" presStyleLbl="node1" presStyleIdx="11" presStyleCnt="19"/>
      <dgm:spPr/>
    </dgm:pt>
    <dgm:pt modelId="{F7DDB8D4-B005-401D-AE69-B3A862A77888}" type="pres">
      <dgm:prSet presAssocID="{3A33D32C-7977-4355-9626-55AB790D51A2}" presName="c13" presStyleLbl="node1" presStyleIdx="12" presStyleCnt="19"/>
      <dgm:spPr/>
    </dgm:pt>
    <dgm:pt modelId="{FE261554-4F22-4496-B5CE-DEF0F8BF897B}" type="pres">
      <dgm:prSet presAssocID="{3A33D32C-7977-4355-9626-55AB790D51A2}" presName="c14" presStyleLbl="node1" presStyleIdx="13" presStyleCnt="19"/>
      <dgm:spPr/>
    </dgm:pt>
    <dgm:pt modelId="{8D82E2BD-1793-4334-9FA1-95247659A468}" type="pres">
      <dgm:prSet presAssocID="{3A33D32C-7977-4355-9626-55AB790D51A2}" presName="c15" presStyleLbl="node1" presStyleIdx="14" presStyleCnt="19"/>
      <dgm:spPr/>
    </dgm:pt>
    <dgm:pt modelId="{59B55BCB-28EC-447F-B576-8024039095DF}" type="pres">
      <dgm:prSet presAssocID="{3A33D32C-7977-4355-9626-55AB790D51A2}" presName="c16" presStyleLbl="node1" presStyleIdx="15" presStyleCnt="19"/>
      <dgm:spPr/>
    </dgm:pt>
    <dgm:pt modelId="{15D03D5D-A9EE-45B0-884E-F7B34C100E57}" type="pres">
      <dgm:prSet presAssocID="{3A33D32C-7977-4355-9626-55AB790D51A2}" presName="c17" presStyleLbl="node1" presStyleIdx="16" presStyleCnt="19"/>
      <dgm:spPr/>
    </dgm:pt>
    <dgm:pt modelId="{F146D9AB-D603-465B-ADD3-742720296972}" type="pres">
      <dgm:prSet presAssocID="{3A33D32C-7977-4355-9626-55AB790D51A2}" presName="c18" presStyleLbl="node1" presStyleIdx="17" presStyleCnt="19"/>
      <dgm:spPr/>
    </dgm:pt>
    <dgm:pt modelId="{3EF297AE-3B2C-4F64-8B7A-3F5A7489C236}" type="pres">
      <dgm:prSet presAssocID="{2A9FD132-53EB-4AA8-A264-BC031B2E22B1}" presName="chevronComposite1" presStyleCnt="0"/>
      <dgm:spPr/>
    </dgm:pt>
    <dgm:pt modelId="{7D479486-CF79-4FC7-92A1-E6A04D38D706}" type="pres">
      <dgm:prSet presAssocID="{2A9FD132-53EB-4AA8-A264-BC031B2E22B1}" presName="chevron1" presStyleLbl="sibTrans2D1" presStyleIdx="0" presStyleCnt="5"/>
      <dgm:spPr/>
    </dgm:pt>
    <dgm:pt modelId="{A890D98A-A7D6-4ED5-95A2-5CFBBE92D26D}" type="pres">
      <dgm:prSet presAssocID="{2A9FD132-53EB-4AA8-A264-BC031B2E22B1}" presName="spChevron1" presStyleCnt="0"/>
      <dgm:spPr/>
    </dgm:pt>
    <dgm:pt modelId="{93EDC236-1C3F-46FF-96DF-AC82080BF584}" type="pres">
      <dgm:prSet presAssocID="{EBB38A10-B87A-4663-A1D8-E8055550F811}" presName="middle" presStyleCnt="0"/>
      <dgm:spPr/>
    </dgm:pt>
    <dgm:pt modelId="{17F5F2A5-C562-4B11-B341-AEEFABCE835A}" type="pres">
      <dgm:prSet presAssocID="{EBB38A10-B87A-4663-A1D8-E8055550F811}" presName="parTxMid" presStyleLbl="revTx" presStyleIdx="1" presStyleCnt="5"/>
      <dgm:spPr/>
    </dgm:pt>
    <dgm:pt modelId="{39C18421-1C4C-4AF1-A39E-2ABC6BBD5377}" type="pres">
      <dgm:prSet presAssocID="{EBB38A10-B87A-4663-A1D8-E8055550F811}" presName="spMid" presStyleCnt="0"/>
      <dgm:spPr/>
    </dgm:pt>
    <dgm:pt modelId="{D65803C9-5614-427E-BBBE-4B4886E2882F}" type="pres">
      <dgm:prSet presAssocID="{9041A0CC-42E3-45D3-91E5-39DC790525EC}" presName="chevronComposite1" presStyleCnt="0"/>
      <dgm:spPr/>
    </dgm:pt>
    <dgm:pt modelId="{6146CBE1-B0D9-4A32-9E59-DFD7ED239648}" type="pres">
      <dgm:prSet presAssocID="{9041A0CC-42E3-45D3-91E5-39DC790525EC}" presName="chevron1" presStyleLbl="sibTrans2D1" presStyleIdx="1" presStyleCnt="5"/>
      <dgm:spPr/>
    </dgm:pt>
    <dgm:pt modelId="{046BCE35-1709-4293-89DE-9252D54F2513}" type="pres">
      <dgm:prSet presAssocID="{9041A0CC-42E3-45D3-91E5-39DC790525EC}" presName="spChevron1" presStyleCnt="0"/>
      <dgm:spPr/>
    </dgm:pt>
    <dgm:pt modelId="{A478FB56-16DF-49FA-8D69-B8F6E4565C12}" type="pres">
      <dgm:prSet presAssocID="{E06BF25C-1D50-4C4C-AA43-2B60C778AA4F}" presName="middle" presStyleCnt="0"/>
      <dgm:spPr/>
    </dgm:pt>
    <dgm:pt modelId="{576F8862-4480-4E73-A4ED-49583A5CF0DD}" type="pres">
      <dgm:prSet presAssocID="{E06BF25C-1D50-4C4C-AA43-2B60C778AA4F}" presName="parTxMid" presStyleLbl="revTx" presStyleIdx="2" presStyleCnt="5"/>
      <dgm:spPr/>
    </dgm:pt>
    <dgm:pt modelId="{89B9C473-245B-4595-84EE-E309FDBC1FCC}" type="pres">
      <dgm:prSet presAssocID="{E06BF25C-1D50-4C4C-AA43-2B60C778AA4F}" presName="spMid" presStyleCnt="0"/>
      <dgm:spPr/>
    </dgm:pt>
    <dgm:pt modelId="{98FD0FA4-46CE-43F8-BB72-6A5A352278AB}" type="pres">
      <dgm:prSet presAssocID="{80724293-CE56-48DE-957A-0AB7F41B1927}" presName="chevronComposite1" presStyleCnt="0"/>
      <dgm:spPr/>
    </dgm:pt>
    <dgm:pt modelId="{6C4C57D2-A4D1-4C8C-89E4-8710CC37F16B}" type="pres">
      <dgm:prSet presAssocID="{80724293-CE56-48DE-957A-0AB7F41B1927}" presName="chevron1" presStyleLbl="sibTrans2D1" presStyleIdx="2" presStyleCnt="5"/>
      <dgm:spPr/>
    </dgm:pt>
    <dgm:pt modelId="{6F17EAAA-6E85-4A4A-85E0-F3B623777218}" type="pres">
      <dgm:prSet presAssocID="{80724293-CE56-48DE-957A-0AB7F41B1927}" presName="spChevron1" presStyleCnt="0"/>
      <dgm:spPr/>
    </dgm:pt>
    <dgm:pt modelId="{0BCE1FFF-5289-47D4-87DB-F74A5CB7A924}" type="pres">
      <dgm:prSet presAssocID="{9F1BD0F8-F503-4D55-B819-D9CF532DC60C}" presName="middle" presStyleCnt="0"/>
      <dgm:spPr/>
    </dgm:pt>
    <dgm:pt modelId="{B5E2C56D-DAA0-469A-9869-976185682B5D}" type="pres">
      <dgm:prSet presAssocID="{9F1BD0F8-F503-4D55-B819-D9CF532DC60C}" presName="parTxMid" presStyleLbl="revTx" presStyleIdx="3" presStyleCnt="5"/>
      <dgm:spPr/>
    </dgm:pt>
    <dgm:pt modelId="{A269964D-2615-4D23-BE92-BEC38C190007}" type="pres">
      <dgm:prSet presAssocID="{9F1BD0F8-F503-4D55-B819-D9CF532DC60C}" presName="spMid" presStyleCnt="0"/>
      <dgm:spPr/>
    </dgm:pt>
    <dgm:pt modelId="{CE6C87F5-1E70-4D04-BC0B-3915F97490ED}" type="pres">
      <dgm:prSet presAssocID="{2B7DC4AE-1276-4961-A7C8-B9F37BFF634C}" presName="chevronComposite1" presStyleCnt="0"/>
      <dgm:spPr/>
    </dgm:pt>
    <dgm:pt modelId="{6CC83469-726B-47E2-B58A-619D7B8C8F3D}" type="pres">
      <dgm:prSet presAssocID="{2B7DC4AE-1276-4961-A7C8-B9F37BFF634C}" presName="chevron1" presStyleLbl="sibTrans2D1" presStyleIdx="3" presStyleCnt="5"/>
      <dgm:spPr/>
    </dgm:pt>
    <dgm:pt modelId="{E3DBF251-8500-41E0-9DF3-DE784DB313CC}" type="pres">
      <dgm:prSet presAssocID="{2B7DC4AE-1276-4961-A7C8-B9F37BFF634C}" presName="spChevron1" presStyleCnt="0"/>
      <dgm:spPr/>
    </dgm:pt>
    <dgm:pt modelId="{521CB3F4-20D8-4341-A556-C0CB4A79D747}" type="pres">
      <dgm:prSet presAssocID="{AD2D569A-E743-40AA-8701-A1541CC06389}" presName="middle" presStyleCnt="0"/>
      <dgm:spPr/>
    </dgm:pt>
    <dgm:pt modelId="{0BC55543-43D9-4791-9A48-6AB62B67837E}" type="pres">
      <dgm:prSet presAssocID="{AD2D569A-E743-40AA-8701-A1541CC06389}" presName="parTxMid" presStyleLbl="revTx" presStyleIdx="4" presStyleCnt="5"/>
      <dgm:spPr/>
    </dgm:pt>
    <dgm:pt modelId="{EECEE900-AE4C-43DA-88C1-6FDCB54ED077}" type="pres">
      <dgm:prSet presAssocID="{AD2D569A-E743-40AA-8701-A1541CC06389}" presName="spMid" presStyleCnt="0"/>
      <dgm:spPr/>
    </dgm:pt>
    <dgm:pt modelId="{E1242A4F-0BDC-48A0-9C6B-20738E2ADDE3}" type="pres">
      <dgm:prSet presAssocID="{993B762B-5BA4-48E6-91FF-628248888887}" presName="chevronComposite1" presStyleCnt="0"/>
      <dgm:spPr/>
    </dgm:pt>
    <dgm:pt modelId="{88D26F62-A47C-4251-841C-B0FF4CA6EC74}" type="pres">
      <dgm:prSet presAssocID="{993B762B-5BA4-48E6-91FF-628248888887}" presName="chevron1" presStyleLbl="sibTrans2D1" presStyleIdx="4" presStyleCnt="5"/>
      <dgm:spPr/>
    </dgm:pt>
    <dgm:pt modelId="{C1943859-4703-4F6D-8F8B-0FB3429663D7}" type="pres">
      <dgm:prSet presAssocID="{993B762B-5BA4-48E6-91FF-628248888887}" presName="spChevron1" presStyleCnt="0"/>
      <dgm:spPr/>
    </dgm:pt>
    <dgm:pt modelId="{F54BD16A-0B34-4A35-A78A-6834FDFC88E2}" type="pres">
      <dgm:prSet presAssocID="{8CF150D4-C9E5-4A24-ADF3-34BFF38A1B11}" presName="last" presStyleCnt="0"/>
      <dgm:spPr/>
    </dgm:pt>
    <dgm:pt modelId="{BEA99E18-E348-41B8-86C8-F34DEE09A1FD}" type="pres">
      <dgm:prSet presAssocID="{8CF150D4-C9E5-4A24-ADF3-34BFF38A1B11}" presName="circleTx" presStyleLbl="node1" presStyleIdx="18" presStyleCnt="19"/>
      <dgm:spPr/>
    </dgm:pt>
    <dgm:pt modelId="{F3964D95-B5CE-453E-8327-1BF04367E325}" type="pres">
      <dgm:prSet presAssocID="{8CF150D4-C9E5-4A24-ADF3-34BFF38A1B11}" presName="spN" presStyleCnt="0"/>
      <dgm:spPr/>
    </dgm:pt>
  </dgm:ptLst>
  <dgm:cxnLst>
    <dgm:cxn modelId="{C2EF4A3D-F0B9-4326-A344-4343B03EAA6A}" type="presOf" srcId="{E06BF25C-1D50-4C4C-AA43-2B60C778AA4F}" destId="{576F8862-4480-4E73-A4ED-49583A5CF0DD}" srcOrd="0" destOrd="0" presId="urn:microsoft.com/office/officeart/2009/3/layout/RandomtoResultProcess"/>
    <dgm:cxn modelId="{ADE1995E-2D7A-45DF-86D8-698E34C0CD86}" srcId="{3B793C28-F25D-4549-B3CC-7899804F7A05}" destId="{9F1BD0F8-F503-4D55-B819-D9CF532DC60C}" srcOrd="3" destOrd="0" parTransId="{F8DAE52A-DB1A-455B-BC9A-9E1E80027E38}" sibTransId="{2B7DC4AE-1276-4961-A7C8-B9F37BFF634C}"/>
    <dgm:cxn modelId="{58F79063-00FF-4946-BD49-CB906D02D37B}" srcId="{3B793C28-F25D-4549-B3CC-7899804F7A05}" destId="{AD2D569A-E743-40AA-8701-A1541CC06389}" srcOrd="4" destOrd="0" parTransId="{D75FD328-27FE-4C91-A2D4-BE1611D00BED}" sibTransId="{993B762B-5BA4-48E6-91FF-628248888887}"/>
    <dgm:cxn modelId="{51BBBD6F-1A05-420B-A08A-6CCA7D6FF46C}" type="presOf" srcId="{8CF150D4-C9E5-4A24-ADF3-34BFF38A1B11}" destId="{BEA99E18-E348-41B8-86C8-F34DEE09A1FD}" srcOrd="0" destOrd="0" presId="urn:microsoft.com/office/officeart/2009/3/layout/RandomtoResultProcess"/>
    <dgm:cxn modelId="{18D6E358-C48D-41C2-ABAA-17D2F84463D4}" type="presOf" srcId="{3A33D32C-7977-4355-9626-55AB790D51A2}" destId="{A2A9CFBC-7806-44E2-B3E6-9B1C721F1118}" srcOrd="0" destOrd="0" presId="urn:microsoft.com/office/officeart/2009/3/layout/RandomtoResultProcess"/>
    <dgm:cxn modelId="{62DA9D5A-63D5-4E9C-8618-DB35B2101C04}" type="presOf" srcId="{9F1BD0F8-F503-4D55-B819-D9CF532DC60C}" destId="{B5E2C56D-DAA0-469A-9869-976185682B5D}" srcOrd="0" destOrd="0" presId="urn:microsoft.com/office/officeart/2009/3/layout/RandomtoResultProcess"/>
    <dgm:cxn modelId="{86569C80-70B9-422F-BDFB-B97F9D48E03D}" type="presOf" srcId="{EBB38A10-B87A-4663-A1D8-E8055550F811}" destId="{17F5F2A5-C562-4B11-B341-AEEFABCE835A}" srcOrd="0" destOrd="0" presId="urn:microsoft.com/office/officeart/2009/3/layout/RandomtoResultProcess"/>
    <dgm:cxn modelId="{500C9A97-C413-4BEB-9E1B-995E06835BE6}" srcId="{3B793C28-F25D-4549-B3CC-7899804F7A05}" destId="{E06BF25C-1D50-4C4C-AA43-2B60C778AA4F}" srcOrd="2" destOrd="0" parTransId="{7813E15E-DA5A-45D7-BCDA-C2FF1D488156}" sibTransId="{80724293-CE56-48DE-957A-0AB7F41B1927}"/>
    <dgm:cxn modelId="{8246DDA4-D0AB-4E87-903B-9D45C18F4D52}" type="presOf" srcId="{3B793C28-F25D-4549-B3CC-7899804F7A05}" destId="{4B34DAA8-EC71-42C5-8C56-195CB7976088}" srcOrd="0" destOrd="0" presId="urn:microsoft.com/office/officeart/2009/3/layout/RandomtoResultProcess"/>
    <dgm:cxn modelId="{E92973C1-A316-4B71-B1DE-8543849C1E64}" srcId="{3B793C28-F25D-4549-B3CC-7899804F7A05}" destId="{8CF150D4-C9E5-4A24-ADF3-34BFF38A1B11}" srcOrd="5" destOrd="0" parTransId="{0CC53C54-CEBE-47D9-9951-CA94837C5618}" sibTransId="{2383DC3C-6CB7-477D-999A-60D60998CC84}"/>
    <dgm:cxn modelId="{114045C5-2F54-45B2-BF86-8C9D1EF3CFAC}" srcId="{3B793C28-F25D-4549-B3CC-7899804F7A05}" destId="{3A33D32C-7977-4355-9626-55AB790D51A2}" srcOrd="0" destOrd="0" parTransId="{EB41B69B-9BB2-4071-B1A5-C1B4904592E4}" sibTransId="{2A9FD132-53EB-4AA8-A264-BC031B2E22B1}"/>
    <dgm:cxn modelId="{18F118E4-DBE0-4E58-9328-6E07A11966B3}" srcId="{3B793C28-F25D-4549-B3CC-7899804F7A05}" destId="{EBB38A10-B87A-4663-A1D8-E8055550F811}" srcOrd="1" destOrd="0" parTransId="{462B7FC3-9D49-4226-8C9E-722AD0C9B30F}" sibTransId="{9041A0CC-42E3-45D3-91E5-39DC790525EC}"/>
    <dgm:cxn modelId="{2949B2EF-EBB8-4D65-912E-6198EC138268}" type="presOf" srcId="{AD2D569A-E743-40AA-8701-A1541CC06389}" destId="{0BC55543-43D9-4791-9A48-6AB62B67837E}" srcOrd="0" destOrd="0" presId="urn:microsoft.com/office/officeart/2009/3/layout/RandomtoResultProcess"/>
    <dgm:cxn modelId="{A470BD97-AA79-4FAC-B9F4-42EE488D6456}" type="presParOf" srcId="{4B34DAA8-EC71-42C5-8C56-195CB7976088}" destId="{8608D6B4-8756-4980-A2AA-E3869EAA84A1}" srcOrd="0" destOrd="0" presId="urn:microsoft.com/office/officeart/2009/3/layout/RandomtoResultProcess"/>
    <dgm:cxn modelId="{54267C67-F462-49D5-94DF-1D4BE8A2C91D}" type="presParOf" srcId="{8608D6B4-8756-4980-A2AA-E3869EAA84A1}" destId="{A2A9CFBC-7806-44E2-B3E6-9B1C721F1118}" srcOrd="0" destOrd="0" presId="urn:microsoft.com/office/officeart/2009/3/layout/RandomtoResultProcess"/>
    <dgm:cxn modelId="{C0C51174-AE68-42B0-9EA0-6163AB860AAF}" type="presParOf" srcId="{8608D6B4-8756-4980-A2AA-E3869EAA84A1}" destId="{E08F5523-3E44-46D9-98E0-46497762E47D}" srcOrd="1" destOrd="0" presId="urn:microsoft.com/office/officeart/2009/3/layout/RandomtoResultProcess"/>
    <dgm:cxn modelId="{7C6E80B1-F8DB-45B4-8B47-2ECBD9B5DC58}" type="presParOf" srcId="{8608D6B4-8756-4980-A2AA-E3869EAA84A1}" destId="{BFE86E7C-3AE7-45A3-8285-2C0C22F675EF}" srcOrd="2" destOrd="0" presId="urn:microsoft.com/office/officeart/2009/3/layout/RandomtoResultProcess"/>
    <dgm:cxn modelId="{7185F8B0-B475-4C8A-8DBC-A576E17D1E54}" type="presParOf" srcId="{8608D6B4-8756-4980-A2AA-E3869EAA84A1}" destId="{7F4FDEBB-07FB-4F74-B513-A03E72AA2FD4}" srcOrd="3" destOrd="0" presId="urn:microsoft.com/office/officeart/2009/3/layout/RandomtoResultProcess"/>
    <dgm:cxn modelId="{35B18595-2E4D-444F-A8AD-FECE9FE3E59F}" type="presParOf" srcId="{8608D6B4-8756-4980-A2AA-E3869EAA84A1}" destId="{66932365-C563-4DE5-956A-E22F92AB5C05}" srcOrd="4" destOrd="0" presId="urn:microsoft.com/office/officeart/2009/3/layout/RandomtoResultProcess"/>
    <dgm:cxn modelId="{9EE0CE86-6565-4C13-A684-F970558487CE}" type="presParOf" srcId="{8608D6B4-8756-4980-A2AA-E3869EAA84A1}" destId="{C8BB44F0-98F9-4B3F-A1AA-29C3337CFF1F}" srcOrd="5" destOrd="0" presId="urn:microsoft.com/office/officeart/2009/3/layout/RandomtoResultProcess"/>
    <dgm:cxn modelId="{40083182-2BA7-45C5-A972-739A62E9EE6B}" type="presParOf" srcId="{8608D6B4-8756-4980-A2AA-E3869EAA84A1}" destId="{D389EDF7-CA98-4AED-9304-0A744EE65C14}" srcOrd="6" destOrd="0" presId="urn:microsoft.com/office/officeart/2009/3/layout/RandomtoResultProcess"/>
    <dgm:cxn modelId="{987F7ABC-2B47-4223-B3D2-C76BA9A182CA}" type="presParOf" srcId="{8608D6B4-8756-4980-A2AA-E3869EAA84A1}" destId="{E39304C6-79C6-4A2B-A355-F9B6380A8942}" srcOrd="7" destOrd="0" presId="urn:microsoft.com/office/officeart/2009/3/layout/RandomtoResultProcess"/>
    <dgm:cxn modelId="{EEDE08CB-E31A-4B51-8586-86096F041C7C}" type="presParOf" srcId="{8608D6B4-8756-4980-A2AA-E3869EAA84A1}" destId="{93B9AFBE-7A62-4DA2-BDB8-68D4C51CFC7D}" srcOrd="8" destOrd="0" presId="urn:microsoft.com/office/officeart/2009/3/layout/RandomtoResultProcess"/>
    <dgm:cxn modelId="{BED8081F-E652-4329-9097-93D09B120FC6}" type="presParOf" srcId="{8608D6B4-8756-4980-A2AA-E3869EAA84A1}" destId="{BC2DCCEF-F50D-4DEF-AF0E-C45269E5D786}" srcOrd="9" destOrd="0" presId="urn:microsoft.com/office/officeart/2009/3/layout/RandomtoResultProcess"/>
    <dgm:cxn modelId="{E72BE1A9-3138-4896-BD83-5CC1291F790C}" type="presParOf" srcId="{8608D6B4-8756-4980-A2AA-E3869EAA84A1}" destId="{CF6D9432-9DCB-4662-8124-962EF9203B3D}" srcOrd="10" destOrd="0" presId="urn:microsoft.com/office/officeart/2009/3/layout/RandomtoResultProcess"/>
    <dgm:cxn modelId="{4826D311-E630-406C-96CC-8EEA303CC40C}" type="presParOf" srcId="{8608D6B4-8756-4980-A2AA-E3869EAA84A1}" destId="{D3E9B23B-700D-4429-9555-7B32C3C9A52D}" srcOrd="11" destOrd="0" presId="urn:microsoft.com/office/officeart/2009/3/layout/RandomtoResultProcess"/>
    <dgm:cxn modelId="{FEF035F7-0262-41D3-BAB5-70E8C26B0ED2}" type="presParOf" srcId="{8608D6B4-8756-4980-A2AA-E3869EAA84A1}" destId="{602F491B-4607-425A-9886-917B69654386}" srcOrd="12" destOrd="0" presId="urn:microsoft.com/office/officeart/2009/3/layout/RandomtoResultProcess"/>
    <dgm:cxn modelId="{5BFDE2FF-8718-489F-A05F-C5863F2BCDF7}" type="presParOf" srcId="{8608D6B4-8756-4980-A2AA-E3869EAA84A1}" destId="{F7DDB8D4-B005-401D-AE69-B3A862A77888}" srcOrd="13" destOrd="0" presId="urn:microsoft.com/office/officeart/2009/3/layout/RandomtoResultProcess"/>
    <dgm:cxn modelId="{C6A5F7E1-61B0-4180-9CCB-736F2FC5C86C}" type="presParOf" srcId="{8608D6B4-8756-4980-A2AA-E3869EAA84A1}" destId="{FE261554-4F22-4496-B5CE-DEF0F8BF897B}" srcOrd="14" destOrd="0" presId="urn:microsoft.com/office/officeart/2009/3/layout/RandomtoResultProcess"/>
    <dgm:cxn modelId="{3D9F8FBD-A505-4CE6-8612-D3256B4172AB}" type="presParOf" srcId="{8608D6B4-8756-4980-A2AA-E3869EAA84A1}" destId="{8D82E2BD-1793-4334-9FA1-95247659A468}" srcOrd="15" destOrd="0" presId="urn:microsoft.com/office/officeart/2009/3/layout/RandomtoResultProcess"/>
    <dgm:cxn modelId="{E07C44B6-157D-4F79-B351-AFE3524C2F81}" type="presParOf" srcId="{8608D6B4-8756-4980-A2AA-E3869EAA84A1}" destId="{59B55BCB-28EC-447F-B576-8024039095DF}" srcOrd="16" destOrd="0" presId="urn:microsoft.com/office/officeart/2009/3/layout/RandomtoResultProcess"/>
    <dgm:cxn modelId="{A4DF35DB-36B2-4E0E-A1E0-37FE22239EBE}" type="presParOf" srcId="{8608D6B4-8756-4980-A2AA-E3869EAA84A1}" destId="{15D03D5D-A9EE-45B0-884E-F7B34C100E57}" srcOrd="17" destOrd="0" presId="urn:microsoft.com/office/officeart/2009/3/layout/RandomtoResultProcess"/>
    <dgm:cxn modelId="{9230E4DF-09DD-4AC5-A996-88340D64CC08}" type="presParOf" srcId="{8608D6B4-8756-4980-A2AA-E3869EAA84A1}" destId="{F146D9AB-D603-465B-ADD3-742720296972}" srcOrd="18" destOrd="0" presId="urn:microsoft.com/office/officeart/2009/3/layout/RandomtoResultProcess"/>
    <dgm:cxn modelId="{7A1AC320-78BB-4623-BE87-A1D42682BF12}" type="presParOf" srcId="{4B34DAA8-EC71-42C5-8C56-195CB7976088}" destId="{3EF297AE-3B2C-4F64-8B7A-3F5A7489C236}" srcOrd="1" destOrd="0" presId="urn:microsoft.com/office/officeart/2009/3/layout/RandomtoResultProcess"/>
    <dgm:cxn modelId="{450F897C-7F89-4A40-82F2-37865F70E5DE}" type="presParOf" srcId="{3EF297AE-3B2C-4F64-8B7A-3F5A7489C236}" destId="{7D479486-CF79-4FC7-92A1-E6A04D38D706}" srcOrd="0" destOrd="0" presId="urn:microsoft.com/office/officeart/2009/3/layout/RandomtoResultProcess"/>
    <dgm:cxn modelId="{CF80BDF2-DA58-45F3-8EAE-03FADEFC2CD5}" type="presParOf" srcId="{3EF297AE-3B2C-4F64-8B7A-3F5A7489C236}" destId="{A890D98A-A7D6-4ED5-95A2-5CFBBE92D26D}" srcOrd="1" destOrd="0" presId="urn:microsoft.com/office/officeart/2009/3/layout/RandomtoResultProcess"/>
    <dgm:cxn modelId="{C5B2F349-4D92-424D-B8D1-B3B868BE393D}" type="presParOf" srcId="{4B34DAA8-EC71-42C5-8C56-195CB7976088}" destId="{93EDC236-1C3F-46FF-96DF-AC82080BF584}" srcOrd="2" destOrd="0" presId="urn:microsoft.com/office/officeart/2009/3/layout/RandomtoResultProcess"/>
    <dgm:cxn modelId="{488BF124-57D6-4364-853F-01C60DA76D62}" type="presParOf" srcId="{93EDC236-1C3F-46FF-96DF-AC82080BF584}" destId="{17F5F2A5-C562-4B11-B341-AEEFABCE835A}" srcOrd="0" destOrd="0" presId="urn:microsoft.com/office/officeart/2009/3/layout/RandomtoResultProcess"/>
    <dgm:cxn modelId="{161E259E-0190-46D7-824D-DE5CB57CAA76}" type="presParOf" srcId="{93EDC236-1C3F-46FF-96DF-AC82080BF584}" destId="{39C18421-1C4C-4AF1-A39E-2ABC6BBD5377}" srcOrd="1" destOrd="0" presId="urn:microsoft.com/office/officeart/2009/3/layout/RandomtoResultProcess"/>
    <dgm:cxn modelId="{D497F7A8-3C72-4828-86A2-0A1911BAD474}" type="presParOf" srcId="{4B34DAA8-EC71-42C5-8C56-195CB7976088}" destId="{D65803C9-5614-427E-BBBE-4B4886E2882F}" srcOrd="3" destOrd="0" presId="urn:microsoft.com/office/officeart/2009/3/layout/RandomtoResultProcess"/>
    <dgm:cxn modelId="{C5ED0E8B-CA83-456D-B0FF-6F44A4838840}" type="presParOf" srcId="{D65803C9-5614-427E-BBBE-4B4886E2882F}" destId="{6146CBE1-B0D9-4A32-9E59-DFD7ED239648}" srcOrd="0" destOrd="0" presId="urn:microsoft.com/office/officeart/2009/3/layout/RandomtoResultProcess"/>
    <dgm:cxn modelId="{F8382CB5-384C-4805-803E-7BA4CA8296C6}" type="presParOf" srcId="{D65803C9-5614-427E-BBBE-4B4886E2882F}" destId="{046BCE35-1709-4293-89DE-9252D54F2513}" srcOrd="1" destOrd="0" presId="urn:microsoft.com/office/officeart/2009/3/layout/RandomtoResultProcess"/>
    <dgm:cxn modelId="{70D02049-A8DD-407C-B3DA-977F01D462C6}" type="presParOf" srcId="{4B34DAA8-EC71-42C5-8C56-195CB7976088}" destId="{A478FB56-16DF-49FA-8D69-B8F6E4565C12}" srcOrd="4" destOrd="0" presId="urn:microsoft.com/office/officeart/2009/3/layout/RandomtoResultProcess"/>
    <dgm:cxn modelId="{612B278B-A36E-45E9-99F6-36886283FE5B}" type="presParOf" srcId="{A478FB56-16DF-49FA-8D69-B8F6E4565C12}" destId="{576F8862-4480-4E73-A4ED-49583A5CF0DD}" srcOrd="0" destOrd="0" presId="urn:microsoft.com/office/officeart/2009/3/layout/RandomtoResultProcess"/>
    <dgm:cxn modelId="{172A10D8-480A-4148-97E0-CE616821C261}" type="presParOf" srcId="{A478FB56-16DF-49FA-8D69-B8F6E4565C12}" destId="{89B9C473-245B-4595-84EE-E309FDBC1FCC}" srcOrd="1" destOrd="0" presId="urn:microsoft.com/office/officeart/2009/3/layout/RandomtoResultProcess"/>
    <dgm:cxn modelId="{9E6AA68E-6EC5-4933-B2A8-31CEF18FA3E8}" type="presParOf" srcId="{4B34DAA8-EC71-42C5-8C56-195CB7976088}" destId="{98FD0FA4-46CE-43F8-BB72-6A5A352278AB}" srcOrd="5" destOrd="0" presId="urn:microsoft.com/office/officeart/2009/3/layout/RandomtoResultProcess"/>
    <dgm:cxn modelId="{ADCCE522-58BD-45E6-85B7-E544FA6C726B}" type="presParOf" srcId="{98FD0FA4-46CE-43F8-BB72-6A5A352278AB}" destId="{6C4C57D2-A4D1-4C8C-89E4-8710CC37F16B}" srcOrd="0" destOrd="0" presId="urn:microsoft.com/office/officeart/2009/3/layout/RandomtoResultProcess"/>
    <dgm:cxn modelId="{F91480CE-3ACF-4D70-9EA0-496DB11F4431}" type="presParOf" srcId="{98FD0FA4-46CE-43F8-BB72-6A5A352278AB}" destId="{6F17EAAA-6E85-4A4A-85E0-F3B623777218}" srcOrd="1" destOrd="0" presId="urn:microsoft.com/office/officeart/2009/3/layout/RandomtoResultProcess"/>
    <dgm:cxn modelId="{483C2DF5-B6C5-4709-8A16-CF36E00B9B9A}" type="presParOf" srcId="{4B34DAA8-EC71-42C5-8C56-195CB7976088}" destId="{0BCE1FFF-5289-47D4-87DB-F74A5CB7A924}" srcOrd="6" destOrd="0" presId="urn:microsoft.com/office/officeart/2009/3/layout/RandomtoResultProcess"/>
    <dgm:cxn modelId="{DE2574DE-FC34-45F7-ABBF-4D44937C86C6}" type="presParOf" srcId="{0BCE1FFF-5289-47D4-87DB-F74A5CB7A924}" destId="{B5E2C56D-DAA0-469A-9869-976185682B5D}" srcOrd="0" destOrd="0" presId="urn:microsoft.com/office/officeart/2009/3/layout/RandomtoResultProcess"/>
    <dgm:cxn modelId="{B9BA62DE-8986-4C32-8BAC-D7D6FB32A0FD}" type="presParOf" srcId="{0BCE1FFF-5289-47D4-87DB-F74A5CB7A924}" destId="{A269964D-2615-4D23-BE92-BEC38C190007}" srcOrd="1" destOrd="0" presId="urn:microsoft.com/office/officeart/2009/3/layout/RandomtoResultProcess"/>
    <dgm:cxn modelId="{EFB08805-D88D-4887-ADDA-293C80F10A82}" type="presParOf" srcId="{4B34DAA8-EC71-42C5-8C56-195CB7976088}" destId="{CE6C87F5-1E70-4D04-BC0B-3915F97490ED}" srcOrd="7" destOrd="0" presId="urn:microsoft.com/office/officeart/2009/3/layout/RandomtoResultProcess"/>
    <dgm:cxn modelId="{258FA067-15A7-4653-A55E-C192640C98CC}" type="presParOf" srcId="{CE6C87F5-1E70-4D04-BC0B-3915F97490ED}" destId="{6CC83469-726B-47E2-B58A-619D7B8C8F3D}" srcOrd="0" destOrd="0" presId="urn:microsoft.com/office/officeart/2009/3/layout/RandomtoResultProcess"/>
    <dgm:cxn modelId="{7D3C721D-6AAF-4776-8BAE-09BFF7FC836A}" type="presParOf" srcId="{CE6C87F5-1E70-4D04-BC0B-3915F97490ED}" destId="{E3DBF251-8500-41E0-9DF3-DE784DB313CC}" srcOrd="1" destOrd="0" presId="urn:microsoft.com/office/officeart/2009/3/layout/RandomtoResultProcess"/>
    <dgm:cxn modelId="{FDFFBEAC-4D5C-496D-B3F6-43E52708F684}" type="presParOf" srcId="{4B34DAA8-EC71-42C5-8C56-195CB7976088}" destId="{521CB3F4-20D8-4341-A556-C0CB4A79D747}" srcOrd="8" destOrd="0" presId="urn:microsoft.com/office/officeart/2009/3/layout/RandomtoResultProcess"/>
    <dgm:cxn modelId="{BE80CBA6-7DEC-45F6-B9CE-673A75B2CB92}" type="presParOf" srcId="{521CB3F4-20D8-4341-A556-C0CB4A79D747}" destId="{0BC55543-43D9-4791-9A48-6AB62B67837E}" srcOrd="0" destOrd="0" presId="urn:microsoft.com/office/officeart/2009/3/layout/RandomtoResultProcess"/>
    <dgm:cxn modelId="{D3D76E42-EE1B-417B-A32E-1CFF3339D79F}" type="presParOf" srcId="{521CB3F4-20D8-4341-A556-C0CB4A79D747}" destId="{EECEE900-AE4C-43DA-88C1-6FDCB54ED077}" srcOrd="1" destOrd="0" presId="urn:microsoft.com/office/officeart/2009/3/layout/RandomtoResultProcess"/>
    <dgm:cxn modelId="{915A899C-8A98-4DC6-B6C3-9514BF33A7A1}" type="presParOf" srcId="{4B34DAA8-EC71-42C5-8C56-195CB7976088}" destId="{E1242A4F-0BDC-48A0-9C6B-20738E2ADDE3}" srcOrd="9" destOrd="0" presId="urn:microsoft.com/office/officeart/2009/3/layout/RandomtoResultProcess"/>
    <dgm:cxn modelId="{756772B3-677E-4036-86E0-6AB9002CC17D}" type="presParOf" srcId="{E1242A4F-0BDC-48A0-9C6B-20738E2ADDE3}" destId="{88D26F62-A47C-4251-841C-B0FF4CA6EC74}" srcOrd="0" destOrd="0" presId="urn:microsoft.com/office/officeart/2009/3/layout/RandomtoResultProcess"/>
    <dgm:cxn modelId="{5DF598DD-A8BE-4DCE-B782-677B4C21C38C}" type="presParOf" srcId="{E1242A4F-0BDC-48A0-9C6B-20738E2ADDE3}" destId="{C1943859-4703-4F6D-8F8B-0FB3429663D7}" srcOrd="1" destOrd="0" presId="urn:microsoft.com/office/officeart/2009/3/layout/RandomtoResultProcess"/>
    <dgm:cxn modelId="{CA67BF79-0AB2-46F8-A002-D57FBBF9EC3F}" type="presParOf" srcId="{4B34DAA8-EC71-42C5-8C56-195CB7976088}" destId="{F54BD16A-0B34-4A35-A78A-6834FDFC88E2}" srcOrd="10" destOrd="0" presId="urn:microsoft.com/office/officeart/2009/3/layout/RandomtoResultProcess"/>
    <dgm:cxn modelId="{EDC10B4A-4585-4136-91BC-8E68BBF9ADA5}" type="presParOf" srcId="{F54BD16A-0B34-4A35-A78A-6834FDFC88E2}" destId="{BEA99E18-E348-41B8-86C8-F34DEE09A1FD}" srcOrd="0" destOrd="0" presId="urn:microsoft.com/office/officeart/2009/3/layout/RandomtoResultProcess"/>
    <dgm:cxn modelId="{F7FE3A35-9C33-4BFE-874C-E53C13863397}" type="presParOf" srcId="{F54BD16A-0B34-4A35-A78A-6834FDFC88E2}" destId="{F3964D95-B5CE-453E-8327-1BF04367E325}" srcOrd="1" destOrd="0" presId="urn:microsoft.com/office/officeart/2009/3/layout/RandomtoResultProcess"/>
  </dgm:cxnLst>
  <dgm:bg>
    <a:solidFill>
      <a:schemeClr val="tx1">
        <a:lumMod val="95000"/>
        <a:lumOff val="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9CFBC-7806-44E2-B3E6-9B1C721F1118}">
      <dsp:nvSpPr>
        <dsp:cNvPr id="0" name=""/>
        <dsp:cNvSpPr/>
      </dsp:nvSpPr>
      <dsp:spPr>
        <a:xfrm>
          <a:off x="93975" y="991410"/>
          <a:ext cx="1392815" cy="45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  <a:latin typeface="Arial Black" panose="020B0A04020102020204" pitchFamily="34" charset="0"/>
            </a:rPr>
            <a:t>Objective</a:t>
          </a:r>
          <a:r>
            <a:rPr lang="en-IN" sz="1800" kern="1200" dirty="0">
              <a:solidFill>
                <a:schemeClr val="bg1"/>
              </a:solidFill>
            </a:rPr>
            <a:t>:</a:t>
          </a:r>
        </a:p>
      </dsp:txBody>
      <dsp:txXfrm>
        <a:off x="93975" y="991410"/>
        <a:ext cx="1392815" cy="458995"/>
      </dsp:txXfrm>
    </dsp:sp>
    <dsp:sp modelId="{E08F5523-3E44-46D9-98E0-46497762E47D}">
      <dsp:nvSpPr>
        <dsp:cNvPr id="0" name=""/>
        <dsp:cNvSpPr/>
      </dsp:nvSpPr>
      <dsp:spPr>
        <a:xfrm>
          <a:off x="92392" y="851812"/>
          <a:ext cx="110792" cy="1107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FE86E7C-3AE7-45A3-8285-2C0C22F675EF}">
      <dsp:nvSpPr>
        <dsp:cNvPr id="0" name=""/>
        <dsp:cNvSpPr/>
      </dsp:nvSpPr>
      <dsp:spPr>
        <a:xfrm>
          <a:off x="169946" y="696703"/>
          <a:ext cx="110792" cy="1107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F4FDEBB-07FB-4F74-B513-A03E72AA2FD4}">
      <dsp:nvSpPr>
        <dsp:cNvPr id="0" name=""/>
        <dsp:cNvSpPr/>
      </dsp:nvSpPr>
      <dsp:spPr>
        <a:xfrm>
          <a:off x="356077" y="727725"/>
          <a:ext cx="174101" cy="1741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932365-C563-4DE5-956A-E22F92AB5C05}">
      <dsp:nvSpPr>
        <dsp:cNvPr id="0" name=""/>
        <dsp:cNvSpPr/>
      </dsp:nvSpPr>
      <dsp:spPr>
        <a:xfrm>
          <a:off x="511186" y="557105"/>
          <a:ext cx="110792" cy="1107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8BB44F0-98F9-4B3F-A1AA-29C3337CFF1F}">
      <dsp:nvSpPr>
        <dsp:cNvPr id="0" name=""/>
        <dsp:cNvSpPr/>
      </dsp:nvSpPr>
      <dsp:spPr>
        <a:xfrm>
          <a:off x="712828" y="495061"/>
          <a:ext cx="110792" cy="1107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389EDF7-CA98-4AED-9304-0A744EE65C14}">
      <dsp:nvSpPr>
        <dsp:cNvPr id="0" name=""/>
        <dsp:cNvSpPr/>
      </dsp:nvSpPr>
      <dsp:spPr>
        <a:xfrm>
          <a:off x="961002" y="603637"/>
          <a:ext cx="110792" cy="1107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9304C6-79C6-4A2B-A355-F9B6380A8942}">
      <dsp:nvSpPr>
        <dsp:cNvPr id="0" name=""/>
        <dsp:cNvSpPr/>
      </dsp:nvSpPr>
      <dsp:spPr>
        <a:xfrm>
          <a:off x="1116111" y="681192"/>
          <a:ext cx="174101" cy="1741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3B9AFBE-7A62-4DA2-BDB8-68D4C51CFC7D}">
      <dsp:nvSpPr>
        <dsp:cNvPr id="0" name=""/>
        <dsp:cNvSpPr/>
      </dsp:nvSpPr>
      <dsp:spPr>
        <a:xfrm>
          <a:off x="1333264" y="851812"/>
          <a:ext cx="110792" cy="1107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C2DCCEF-F50D-4DEF-AF0E-C45269E5D786}">
      <dsp:nvSpPr>
        <dsp:cNvPr id="0" name=""/>
        <dsp:cNvSpPr/>
      </dsp:nvSpPr>
      <dsp:spPr>
        <a:xfrm>
          <a:off x="1426329" y="1022432"/>
          <a:ext cx="110792" cy="1107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F6D9432-9DCB-4662-8124-962EF9203B3D}">
      <dsp:nvSpPr>
        <dsp:cNvPr id="0" name=""/>
        <dsp:cNvSpPr/>
      </dsp:nvSpPr>
      <dsp:spPr>
        <a:xfrm>
          <a:off x="619762" y="696703"/>
          <a:ext cx="284894" cy="284894"/>
        </a:xfrm>
        <a:prstGeom prst="ellipse">
          <a:avLst/>
        </a:prstGeom>
        <a:gradFill rotWithShape="0">
          <a:gsLst>
            <a:gs pos="0">
              <a:schemeClr val="accent1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3E9B23B-700D-4429-9555-7B32C3C9A52D}">
      <dsp:nvSpPr>
        <dsp:cNvPr id="0" name=""/>
        <dsp:cNvSpPr/>
      </dsp:nvSpPr>
      <dsp:spPr>
        <a:xfrm>
          <a:off x="14837" y="1286117"/>
          <a:ext cx="110792" cy="1107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2F491B-4607-425A-9886-917B69654386}">
      <dsp:nvSpPr>
        <dsp:cNvPr id="0" name=""/>
        <dsp:cNvSpPr/>
      </dsp:nvSpPr>
      <dsp:spPr>
        <a:xfrm>
          <a:off x="107903" y="1425715"/>
          <a:ext cx="174101" cy="1741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7DDB8D4-B005-401D-AE69-B3A862A77888}">
      <dsp:nvSpPr>
        <dsp:cNvPr id="0" name=""/>
        <dsp:cNvSpPr/>
      </dsp:nvSpPr>
      <dsp:spPr>
        <a:xfrm>
          <a:off x="340566" y="1549802"/>
          <a:ext cx="253239" cy="25323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E261554-4F22-4496-B5CE-DEF0F8BF897B}">
      <dsp:nvSpPr>
        <dsp:cNvPr id="0" name=""/>
        <dsp:cNvSpPr/>
      </dsp:nvSpPr>
      <dsp:spPr>
        <a:xfrm>
          <a:off x="666295" y="1751444"/>
          <a:ext cx="110792" cy="1107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D82E2BD-1793-4334-9FA1-95247659A468}">
      <dsp:nvSpPr>
        <dsp:cNvPr id="0" name=""/>
        <dsp:cNvSpPr/>
      </dsp:nvSpPr>
      <dsp:spPr>
        <a:xfrm>
          <a:off x="728339" y="1549802"/>
          <a:ext cx="174101" cy="1741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9B55BCB-28EC-447F-B576-8024039095DF}">
      <dsp:nvSpPr>
        <dsp:cNvPr id="0" name=""/>
        <dsp:cNvSpPr/>
      </dsp:nvSpPr>
      <dsp:spPr>
        <a:xfrm>
          <a:off x="883448" y="1766955"/>
          <a:ext cx="110792" cy="1107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D03D5D-A9EE-45B0-884E-F7B34C100E57}">
      <dsp:nvSpPr>
        <dsp:cNvPr id="0" name=""/>
        <dsp:cNvSpPr/>
      </dsp:nvSpPr>
      <dsp:spPr>
        <a:xfrm>
          <a:off x="1023046" y="1518780"/>
          <a:ext cx="253239" cy="25323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146D9AB-D603-465B-ADD3-742720296972}">
      <dsp:nvSpPr>
        <dsp:cNvPr id="0" name=""/>
        <dsp:cNvSpPr/>
      </dsp:nvSpPr>
      <dsp:spPr>
        <a:xfrm>
          <a:off x="1364286" y="1456737"/>
          <a:ext cx="174101" cy="1741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D479486-CF79-4FC7-92A1-E6A04D38D706}">
      <dsp:nvSpPr>
        <dsp:cNvPr id="0" name=""/>
        <dsp:cNvSpPr/>
      </dsp:nvSpPr>
      <dsp:spPr>
        <a:xfrm>
          <a:off x="1538387" y="727467"/>
          <a:ext cx="511312" cy="97615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7F5F2A5-C562-4B11-B341-AEEFABCE835A}">
      <dsp:nvSpPr>
        <dsp:cNvPr id="0" name=""/>
        <dsp:cNvSpPr/>
      </dsp:nvSpPr>
      <dsp:spPr>
        <a:xfrm>
          <a:off x="2049700" y="727941"/>
          <a:ext cx="1394488" cy="97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/>
              </a:solidFill>
            </a:rPr>
            <a:t>Gain insights into customer behavior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2049700" y="727941"/>
        <a:ext cx="1394488" cy="976142"/>
      </dsp:txXfrm>
    </dsp:sp>
    <dsp:sp modelId="{6146CBE1-B0D9-4A32-9E59-DFD7ED239648}">
      <dsp:nvSpPr>
        <dsp:cNvPr id="0" name=""/>
        <dsp:cNvSpPr/>
      </dsp:nvSpPr>
      <dsp:spPr>
        <a:xfrm>
          <a:off x="3444189" y="727467"/>
          <a:ext cx="511312" cy="97615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76F8862-4480-4E73-A4ED-49583A5CF0DD}">
      <dsp:nvSpPr>
        <dsp:cNvPr id="0" name=""/>
        <dsp:cNvSpPr/>
      </dsp:nvSpPr>
      <dsp:spPr>
        <a:xfrm>
          <a:off x="3955501" y="727941"/>
          <a:ext cx="1394488" cy="97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>
              <a:solidFill>
                <a:schemeClr val="bg1"/>
              </a:solidFill>
            </a:rPr>
            <a:t>Optimize product offerings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3955501" y="727941"/>
        <a:ext cx="1394488" cy="976142"/>
      </dsp:txXfrm>
    </dsp:sp>
    <dsp:sp modelId="{6C4C57D2-A4D1-4C8C-89E4-8710CC37F16B}">
      <dsp:nvSpPr>
        <dsp:cNvPr id="0" name=""/>
        <dsp:cNvSpPr/>
      </dsp:nvSpPr>
      <dsp:spPr>
        <a:xfrm>
          <a:off x="5349990" y="727467"/>
          <a:ext cx="511312" cy="97615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5E2C56D-DAA0-469A-9869-976185682B5D}">
      <dsp:nvSpPr>
        <dsp:cNvPr id="0" name=""/>
        <dsp:cNvSpPr/>
      </dsp:nvSpPr>
      <dsp:spPr>
        <a:xfrm>
          <a:off x="5861303" y="727941"/>
          <a:ext cx="1394488" cy="97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schemeClr val="bg1"/>
              </a:solidFill>
            </a:rPr>
            <a:t>Enhance customer satisfaction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5861303" y="727941"/>
        <a:ext cx="1394488" cy="976142"/>
      </dsp:txXfrm>
    </dsp:sp>
    <dsp:sp modelId="{6CC83469-726B-47E2-B58A-619D7B8C8F3D}">
      <dsp:nvSpPr>
        <dsp:cNvPr id="0" name=""/>
        <dsp:cNvSpPr/>
      </dsp:nvSpPr>
      <dsp:spPr>
        <a:xfrm>
          <a:off x="7255791" y="727467"/>
          <a:ext cx="511312" cy="97615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BC55543-43D9-4791-9A48-6AB62B67837E}">
      <dsp:nvSpPr>
        <dsp:cNvPr id="0" name=""/>
        <dsp:cNvSpPr/>
      </dsp:nvSpPr>
      <dsp:spPr>
        <a:xfrm>
          <a:off x="7767104" y="727941"/>
          <a:ext cx="1394488" cy="976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>
              <a:solidFill>
                <a:schemeClr val="bg1"/>
              </a:solidFill>
            </a:rPr>
            <a:t>Improve business performance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7767104" y="727941"/>
        <a:ext cx="1394488" cy="976142"/>
      </dsp:txXfrm>
    </dsp:sp>
    <dsp:sp modelId="{88D26F62-A47C-4251-841C-B0FF4CA6EC74}">
      <dsp:nvSpPr>
        <dsp:cNvPr id="0" name=""/>
        <dsp:cNvSpPr/>
      </dsp:nvSpPr>
      <dsp:spPr>
        <a:xfrm>
          <a:off x="9161593" y="727467"/>
          <a:ext cx="511312" cy="97615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A99E18-E348-41B8-86C8-F34DEE09A1FD}">
      <dsp:nvSpPr>
        <dsp:cNvPr id="0" name=""/>
        <dsp:cNvSpPr/>
      </dsp:nvSpPr>
      <dsp:spPr>
        <a:xfrm>
          <a:off x="9728685" y="646795"/>
          <a:ext cx="1185315" cy="118531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 dirty="0">
            <a:solidFill>
              <a:schemeClr val="bg1"/>
            </a:solidFill>
          </a:endParaRPr>
        </a:p>
      </dsp:txBody>
      <dsp:txXfrm>
        <a:off x="9902270" y="820380"/>
        <a:ext cx="838145" cy="83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3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16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342" y="4078941"/>
            <a:ext cx="4775200" cy="859674"/>
          </a:xfrm>
          <a:solidFill>
            <a:schemeClr val="accent1"/>
          </a:solidFill>
        </p:spPr>
        <p:txBody>
          <a:bodyPr vert="horz" lIns="0" tIns="0" rIns="0" bIns="0" rtlCol="0" anchor="b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422" y="4938614"/>
            <a:ext cx="2567708" cy="379110"/>
          </a:xfrm>
          <a:solidFill>
            <a:schemeClr val="accent1"/>
          </a:solidFill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1905000"/>
            <a:ext cx="10363200" cy="2079624"/>
          </a:xfrm>
        </p:spPr>
        <p:txBody>
          <a:bodyPr>
            <a:noAutofit/>
          </a:bodyPr>
          <a:lstStyle>
            <a:lvl1pPr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3052" y="4038600"/>
            <a:ext cx="10365897" cy="762000"/>
          </a:xfrm>
        </p:spPr>
        <p:txBody>
          <a:bodyPr/>
          <a:lstStyle>
            <a:lvl1pPr marL="0" indent="0" algn="ctr">
              <a:buNone/>
              <a:defRPr>
                <a:solidFill>
                  <a:srgbClr val="70A0D7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0E14-109B-4A61-9548-182B0A6C383F}" type="datetimeFigureOut">
              <a:rPr lang="en-IN" smtClean="0"/>
              <a:t>24-02-2024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626B-69FF-4E5C-8DB8-193666F59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518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043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56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7999"/>
          </a:xfrm>
          <a:noFill/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8" y="2966697"/>
            <a:ext cx="6189369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332" y="3077822"/>
            <a:ext cx="4843743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890488-3607-4BE4-9768-F9F1E59A2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>
            <a:extLst>
              <a:ext uri="{FF2B5EF4-FFF2-40B4-BE49-F238E27FC236}">
                <a16:creationId xmlns:a16="http://schemas.microsoft.com/office/drawing/2014/main" id="{494EA73B-5244-4C80-99EB-DDE5EDF9E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>
            <a:extLst>
              <a:ext uri="{FF2B5EF4-FFF2-40B4-BE49-F238E27FC236}">
                <a16:creationId xmlns:a16="http://schemas.microsoft.com/office/drawing/2014/main" id="{4B0ACBD7-EFB6-4100-A022-0B9A0A88C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5090F-2595-49C8-8F31-FCFF302CB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6" y="646236"/>
            <a:ext cx="5684177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327" y="743985"/>
            <a:ext cx="5219198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>
            <a:extLst>
              <a:ext uri="{FF2B5EF4-FFF2-40B4-BE49-F238E27FC236}">
                <a16:creationId xmlns:a16="http://schemas.microsoft.com/office/drawing/2014/main" id="{1E127685-9474-47AE-BB6F-86969AAB7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60018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460" y="3077822"/>
            <a:ext cx="5006495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7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ocean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localhost:8888/view/BATCH261_264/Travel_triangle/Tree.html" TargetMode="Externa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86917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886917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localhost:8888/view/BATCH261_264/Travel_triangle/pie.html" TargetMode="Externa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90558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hyperlink" Target="http://localhost:8888/view/BATCH261_264/Travel_triangle/Stacked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xhere.com/en/photo/829974" TargetMode="External"/><Relationship Id="rId3" Type="http://schemas.openxmlformats.org/officeDocument/2006/relationships/image" Target="../media/image37.jpg"/><Relationship Id="rId7" Type="http://schemas.openxmlformats.org/officeDocument/2006/relationships/image" Target="../media/image39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pxhere.com/en/photo/1549909" TargetMode="External"/><Relationship Id="rId5" Type="http://schemas.openxmlformats.org/officeDocument/2006/relationships/image" Target="../media/image38.jpg"/><Relationship Id="rId10" Type="http://schemas.openxmlformats.org/officeDocument/2006/relationships/hyperlink" Target="https://pxhere.com/en/photo/1134126" TargetMode="External"/><Relationship Id="rId4" Type="http://schemas.openxmlformats.org/officeDocument/2006/relationships/hyperlink" Target="https://pxhere.com/en/photo/721500" TargetMode="External"/><Relationship Id="rId9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view/BATCH261_264/Travel_triangle/pie1.html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elebration-png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795494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89E37C8-2632-619E-3499-89FA4AAC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749B3-CF34-3CD4-B423-22B3706C2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25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42E249-D1FF-6C26-241C-E07C3C7A6635}"/>
              </a:ext>
            </a:extLst>
          </p:cNvPr>
          <p:cNvSpPr txBox="1"/>
          <p:nvPr/>
        </p:nvSpPr>
        <p:spPr>
          <a:xfrm>
            <a:off x="1330960" y="3625097"/>
            <a:ext cx="1021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 customers based on their preferences for different types of travel experiences (adventures, nature, hill stations, water activities, religious sites) and analyze their spending patterns and satisfaction levels.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EC553-8FD8-28B9-CF0E-59FAE95E78CA}"/>
              </a:ext>
            </a:extLst>
          </p:cNvPr>
          <p:cNvSpPr txBox="1"/>
          <p:nvPr/>
        </p:nvSpPr>
        <p:spPr>
          <a:xfrm>
            <a:off x="231881" y="5387222"/>
            <a:ext cx="3252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  <a:latin typeface="Britannic Bold" panose="020B0903060703020204" pitchFamily="34" charset="0"/>
              </a:rPr>
              <a:t>Team Members: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1.Ayesha Sidhikha.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2.Sameera.</a:t>
            </a:r>
          </a:p>
        </p:txBody>
      </p:sp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92A7-6125-0AF4-4893-9911C338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5" y="80683"/>
            <a:ext cx="11192435" cy="1201270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Exploration:(After Data Cleaning)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FD26C-65E0-28E7-CEF0-58145B78B207}"/>
              </a:ext>
            </a:extLst>
          </p:cNvPr>
          <p:cNvSpPr txBox="1"/>
          <p:nvPr/>
        </p:nvSpPr>
        <p:spPr>
          <a:xfrm>
            <a:off x="5757582" y="1066089"/>
            <a:ext cx="59436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Package_Names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Names of travel packages offered by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TravelTriangle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Prices_Before_Discount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 of packages before any discounts are applied.</a:t>
            </a:r>
          </a:p>
          <a:p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Prices_After_Discount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Prices of packages after discounts are applied.</a:t>
            </a:r>
          </a:p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Days: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of the package in terms of days.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Nights: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Duration of the package in terms of nights.</a:t>
            </a:r>
          </a:p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Destinations or cities included in the travel packages.</a:t>
            </a:r>
          </a:p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Adventures: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if the package includes adventure activities.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if the package includes nature-related activities.</a:t>
            </a:r>
          </a:p>
          <a:p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Hill_Station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if the package includes visits to hill stations.</a:t>
            </a:r>
          </a:p>
          <a:p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Water_Activities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if the package includes water-based activities.</a:t>
            </a:r>
          </a:p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Religious: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 if the package includes visits to religious sites.</a:t>
            </a:r>
          </a:p>
          <a:p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Star_Hotels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ratings of hotels included in the package accommodation.</a:t>
            </a:r>
          </a:p>
          <a:p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Travellers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travelers per package.</a:t>
            </a:r>
          </a:p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ratings of the travel packages based on customer feedback.</a:t>
            </a:r>
          </a:p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reviews or feedback received for each package.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B78ED2A-5880-2427-D089-186BDE903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656"/>
            <a:ext cx="76944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1BC7759-265C-FF37-7402-9CC106A0D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50" y="1066089"/>
            <a:ext cx="4919828" cy="4952156"/>
          </a:xfrm>
        </p:spPr>
      </p:pic>
    </p:spTree>
    <p:extLst>
      <p:ext uri="{BB962C8B-B14F-4D97-AF65-F5344CB8AC3E}">
        <p14:creationId xmlns:p14="http://schemas.microsoft.com/office/powerpoint/2010/main" val="346813383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62D91-2E41-ECCB-D294-187FEA479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Visualization</a:t>
            </a:r>
          </a:p>
        </p:txBody>
      </p:sp>
      <p:pic>
        <p:nvPicPr>
          <p:cNvPr id="5" name="Content Placeholder 4" descr="Businessperson on a computer">
            <a:extLst>
              <a:ext uri="{FF2B5EF4-FFF2-40B4-BE49-F238E27FC236}">
                <a16:creationId xmlns:a16="http://schemas.microsoft.com/office/drawing/2014/main" id="{864C54B5-80FB-18D7-436B-D74A20589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8622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3BBEA8E6-65FB-4BE9-BA5A-B4685D77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/>
          <a:p>
            <a:r>
              <a:rPr lang="en-US" dirty="0"/>
              <a:t>Slide title 7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5355794F-6485-FACA-C877-6617E77B169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8476" r="8476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1601DA3F-3822-9E2A-BE76-C726DB0F45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5789" r="5789"/>
          <a:stretch>
            <a:fillRect/>
          </a:stretch>
        </p:blipFill>
        <p:spPr/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8E066027-A941-920E-C7A2-3A9CB6965F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6455" r="16455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E3FE40EC-E94E-8F98-F994-F86F71C0BA0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26865" r="26865"/>
          <a:stretch>
            <a:fillRect/>
          </a:stretch>
        </p:blipFill>
        <p:spPr/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6F4C0A1D-424E-7F17-8720-06116DE5D4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/>
          <a:srcRect l="4967" r="4967"/>
          <a:stretch>
            <a:fillRect/>
          </a:stretch>
        </p:blipFill>
        <p:spPr/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B404017E-C7FF-0687-FD26-FD044B3FF59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8"/>
          <a:srcRect l="13028" r="13028"/>
          <a:stretch>
            <a:fillRect/>
          </a:stretch>
        </p:blipFill>
        <p:spPr/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8227FF5E-FA70-E95A-2F77-26753341C8F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/>
          <a:srcRect l="25824" r="25824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9ED169-EF9D-25F5-500D-36BB4BAE2C79}"/>
              </a:ext>
            </a:extLst>
          </p:cNvPr>
          <p:cNvSpPr txBox="1"/>
          <p:nvPr/>
        </p:nvSpPr>
        <p:spPr>
          <a:xfrm>
            <a:off x="3048000" y="31815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0C759-D7E1-D608-AB16-C9248389CFA9}"/>
              </a:ext>
            </a:extLst>
          </p:cNvPr>
          <p:cNvSpPr txBox="1"/>
          <p:nvPr/>
        </p:nvSpPr>
        <p:spPr>
          <a:xfrm>
            <a:off x="3933645" y="2388120"/>
            <a:ext cx="24609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Britannic Bold" panose="020B0903060703020204" pitchFamily="34" charset="0"/>
              </a:rPr>
              <a:t>Shimla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ADC66B0-C8D3-386B-4BB1-A4A999718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/>
          <a:srcRect t="6887" b="6887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78C565-6364-B38A-8A79-6D4A8BBD5550}"/>
              </a:ext>
            </a:extLst>
          </p:cNvPr>
          <p:cNvSpPr txBox="1"/>
          <p:nvPr/>
        </p:nvSpPr>
        <p:spPr>
          <a:xfrm>
            <a:off x="376404" y="2972895"/>
            <a:ext cx="2164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Britannic Bold" panose="020B0903060703020204" pitchFamily="34" charset="0"/>
              </a:rPr>
              <a:t>Munnar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2AB888-DBA2-CCED-3876-0CD45FFEEF9F}"/>
              </a:ext>
            </a:extLst>
          </p:cNvPr>
          <p:cNvSpPr txBox="1"/>
          <p:nvPr/>
        </p:nvSpPr>
        <p:spPr>
          <a:xfrm>
            <a:off x="7074498" y="3502864"/>
            <a:ext cx="2078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Britannic Bold" panose="020B0903060703020204" pitchFamily="34" charset="0"/>
              </a:rPr>
              <a:t>Goa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A60CD3-2749-E7DA-D973-1E0149951348}"/>
              </a:ext>
            </a:extLst>
          </p:cNvPr>
          <p:cNvSpPr txBox="1"/>
          <p:nvPr/>
        </p:nvSpPr>
        <p:spPr>
          <a:xfrm>
            <a:off x="9689737" y="2388117"/>
            <a:ext cx="2173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Britannic Bold" panose="020B0903060703020204" pitchFamily="34" charset="0"/>
              </a:rPr>
              <a:t>Haridwar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631D23-0C16-8DEA-AA33-3E720ED6081D}"/>
              </a:ext>
            </a:extLst>
          </p:cNvPr>
          <p:cNvSpPr txBox="1"/>
          <p:nvPr/>
        </p:nvSpPr>
        <p:spPr>
          <a:xfrm>
            <a:off x="349189" y="6065797"/>
            <a:ext cx="2778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Britannic Bold" panose="020B0903060703020204" pitchFamily="34" charset="0"/>
              </a:rPr>
              <a:t>Coorg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9A2EC9-D67B-649A-021C-74F04D54F409}"/>
              </a:ext>
            </a:extLst>
          </p:cNvPr>
          <p:cNvSpPr txBox="1"/>
          <p:nvPr/>
        </p:nvSpPr>
        <p:spPr>
          <a:xfrm>
            <a:off x="3838745" y="5982070"/>
            <a:ext cx="1969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Britannic Bold" panose="020B0903060703020204" pitchFamily="34" charset="0"/>
              </a:rPr>
              <a:t>New</a:t>
            </a:r>
            <a:r>
              <a:rPr lang="en-IN" dirty="0"/>
              <a:t> </a:t>
            </a:r>
            <a:r>
              <a:rPr lang="en-IN" sz="3200" b="1" dirty="0">
                <a:latin typeface="Britannic Bold" panose="020B0903060703020204" pitchFamily="34" charset="0"/>
              </a:rPr>
              <a:t>Delhi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DEAC0E-531E-2E10-2972-D931A23D8BCD}"/>
              </a:ext>
            </a:extLst>
          </p:cNvPr>
          <p:cNvSpPr txBox="1"/>
          <p:nvPr/>
        </p:nvSpPr>
        <p:spPr>
          <a:xfrm>
            <a:off x="6843640" y="6059205"/>
            <a:ext cx="2220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Britannic Bold" panose="020B0903060703020204" pitchFamily="34" charset="0"/>
              </a:rPr>
              <a:t>Port</a:t>
            </a:r>
            <a:r>
              <a:rPr lang="en-IN" dirty="0"/>
              <a:t> </a:t>
            </a:r>
            <a:r>
              <a:rPr lang="en-IN" sz="3200" b="1" dirty="0">
                <a:latin typeface="Britannic Bold" panose="020B0903060703020204" pitchFamily="34" charset="0"/>
              </a:rPr>
              <a:t>Blair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CB9FE0-58F5-6D73-32E2-CECBF3B1FFDE}"/>
              </a:ext>
            </a:extLst>
          </p:cNvPr>
          <p:cNvSpPr txBox="1"/>
          <p:nvPr/>
        </p:nvSpPr>
        <p:spPr>
          <a:xfrm>
            <a:off x="9752212" y="5877740"/>
            <a:ext cx="1873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Britannic Bold" panose="020B0903060703020204" pitchFamily="34" charset="0"/>
              </a:rPr>
              <a:t>Ooty</a:t>
            </a:r>
          </a:p>
        </p:txBody>
      </p:sp>
    </p:spTree>
    <p:extLst>
      <p:ext uri="{BB962C8B-B14F-4D97-AF65-F5344CB8AC3E}">
        <p14:creationId xmlns:p14="http://schemas.microsoft.com/office/powerpoint/2010/main" val="1065486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8B49-2539-4C03-EC7A-2327B5A8E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5" y="161318"/>
            <a:ext cx="11190514" cy="501155"/>
          </a:xfrm>
        </p:spPr>
        <p:txBody>
          <a:bodyPr>
            <a:normAutofit/>
          </a:bodyPr>
          <a:lstStyle/>
          <a:p>
            <a:pPr algn="ctr"/>
            <a:r>
              <a:rPr lang="en-I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Market Strategies for Diverse Travel Offerings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A9D87-2C90-52D7-82F1-EC5AC5404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1846" y="1249680"/>
            <a:ext cx="4253514" cy="4945847"/>
          </a:xfrm>
          <a:noFill/>
        </p:spPr>
        <p:txBody>
          <a:bodyPr>
            <a:normAutofit lnSpcReduction="10000"/>
          </a:bodyPr>
          <a:lstStyle/>
          <a:p>
            <a:pPr algn="l"/>
            <a:r>
              <a:rPr lang="en-US" sz="5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r>
              <a:rPr lang="en-US" sz="5100" b="0" i="0" dirty="0">
                <a:effectLst/>
                <a:latin typeface="Britannic Bold" panose="020B0903060703020204" pitchFamily="34" charset="0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After Discount: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Prices vary across packages due to factors like duration, destination, and inclusions.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Some cities have more package options, indicating their popularity among travelers.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 Hotels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Various hotel star ratings offer options catering to different budgets and preferences.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Package Names: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tree map highlights the diversity of package offerings, attracting a wide range of customers.</a:t>
            </a:r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AE56A1-1524-6E12-90E8-6182317A33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914400"/>
            <a:ext cx="6737635" cy="50596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BE6F6A-5152-7557-3A67-0E3548274720}"/>
              </a:ext>
            </a:extLst>
          </p:cNvPr>
          <p:cNvSpPr txBox="1"/>
          <p:nvPr/>
        </p:nvSpPr>
        <p:spPr>
          <a:xfrm>
            <a:off x="7406642" y="6094436"/>
            <a:ext cx="4030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5"/>
              </a:rPr>
              <a:t>http://localhost:8888/view/BATCH261_264/Travel_triangle/Tree.html</a:t>
            </a:r>
            <a:br>
              <a:rPr lang="en-IN" dirty="0">
                <a:solidFill>
                  <a:srgbClr val="00B0F0"/>
                </a:solidFill>
              </a:rPr>
            </a:br>
            <a:endParaRPr lang="en-IN" dirty="0">
              <a:solidFill>
                <a:srgbClr val="00B0F0"/>
              </a:solidFill>
            </a:endParaRPr>
          </a:p>
          <a:p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648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BED1FB-2443-DAE5-C454-CD1638AFC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7709-5224-9E5A-0C0C-514000A8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5" y="161318"/>
            <a:ext cx="11190514" cy="69212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Analysis for Competitive Advantage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720E-F096-8C60-8011-E91AA6BE9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45" y="1240763"/>
            <a:ext cx="4253514" cy="5455919"/>
          </a:xfrm>
        </p:spPr>
        <p:txBody>
          <a:bodyPr>
            <a:normAutofit fontScale="40000" lnSpcReduction="20000"/>
          </a:bodyPr>
          <a:lstStyle/>
          <a:p>
            <a:r>
              <a:rPr lang="en-US" sz="1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0" indent="0">
              <a:buNone/>
            </a:pPr>
            <a:r>
              <a:rPr lang="en-US" sz="4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Average Discount: </a:t>
            </a:r>
            <a: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Discount        for all packages is nearly </a:t>
            </a:r>
            <a:b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9.221111463374555%</a:t>
            </a:r>
          </a:p>
          <a:p>
            <a:pPr marL="0" indent="0">
              <a:buNone/>
            </a:pPr>
            <a:endParaRPr lang="en-US"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Price Reduction: </a:t>
            </a:r>
            <a: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noticeable reduction in prices after discount across the top 40 cities.</a:t>
            </a:r>
          </a:p>
          <a:p>
            <a:pPr>
              <a:buNone/>
            </a:pPr>
            <a:endParaRPr lang="en-US"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Among Cities: </a:t>
            </a:r>
            <a: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some cities show significant decreases in prices after discount, others have relatively smaller reductions.</a:t>
            </a:r>
          </a:p>
          <a:p>
            <a:pPr>
              <a:buNone/>
            </a:pPr>
            <a:endParaRPr lang="en-US"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4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Strategies: </a:t>
            </a:r>
            <a: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extent of discounting may vary depending on factors such as location, competition, and demand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E32A8E-3D0A-A06A-6855-265FEB7EA9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937761" y="853440"/>
            <a:ext cx="6874794" cy="5843242"/>
          </a:xfrm>
        </p:spPr>
      </p:pic>
    </p:spTree>
    <p:extLst>
      <p:ext uri="{BB962C8B-B14F-4D97-AF65-F5344CB8AC3E}">
        <p14:creationId xmlns:p14="http://schemas.microsoft.com/office/powerpoint/2010/main" val="21358302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1831EE-49E3-F302-392B-3EC063C88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894B-C8AC-358A-D4DA-F90C2DB5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5" y="161318"/>
            <a:ext cx="11190514" cy="50115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</a:t>
            </a: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Duration for Customer Satisfaction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F814E-6AFF-E76C-866F-2D637DCBA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70" y="956076"/>
            <a:ext cx="4253514" cy="4945847"/>
          </a:xfrm>
        </p:spPr>
        <p:txBody>
          <a:bodyPr>
            <a:normAutofit/>
          </a:bodyPr>
          <a:lstStyle/>
          <a:p>
            <a:pPr algn="l"/>
            <a:r>
              <a:rPr lang="en-US" sz="5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highest percentage of packages (20.1%) corresponds to a duration of 6 days and 5 nights, indicating a preference among customers for longer travel experiences.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Longer durations may offer customers more comprehensive and immersive travel experiences, contributing to higher satisfaction levels and potentially increasing customer retention.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A30B7-BCB6-5207-0A84-181E645593E7}"/>
              </a:ext>
            </a:extLst>
          </p:cNvPr>
          <p:cNvSpPr txBox="1"/>
          <p:nvPr/>
        </p:nvSpPr>
        <p:spPr>
          <a:xfrm>
            <a:off x="7406642" y="6094436"/>
            <a:ext cx="403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dirty="0">
                <a:solidFill>
                  <a:srgbClr val="00B0F0"/>
                </a:solidFill>
              </a:rPr>
            </a:b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027F5BB-1608-5EED-3A50-F6E2DEC605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389119" y="1249680"/>
            <a:ext cx="7630161" cy="416716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08839C-66EB-530B-BD31-A87232DE06BD}"/>
              </a:ext>
            </a:extLst>
          </p:cNvPr>
          <p:cNvSpPr txBox="1"/>
          <p:nvPr/>
        </p:nvSpPr>
        <p:spPr>
          <a:xfrm>
            <a:off x="6898642" y="5608320"/>
            <a:ext cx="4030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http://localhost:8888/view/BATCH261_264/Travel_triangle/pie.html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25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0DE87F-10C7-778D-8B78-10B1FC3ED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055C-6850-332E-A4A9-564FDAEC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5" y="161318"/>
            <a:ext cx="11190514" cy="50115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Optimizing Hotel Offerings and Enhancing Customer Satisfaction for Revenue Growth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95766-0A0F-138D-069C-F204B8DC2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70" y="956076"/>
            <a:ext cx="4253514" cy="5485364"/>
          </a:xfrm>
        </p:spPr>
        <p:txBody>
          <a:bodyPr>
            <a:normAutofit/>
          </a:bodyPr>
          <a:lstStyle/>
          <a:p>
            <a:pPr algn="l"/>
            <a:r>
              <a:rPr lang="en-US" sz="5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Sensitivity</a:t>
            </a:r>
            <a:r>
              <a:rPr lang="en-US" sz="16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Travelers show a preference for 3-star hotels, indicating a balance between affordability and quality.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Perception of Value:</a:t>
            </a:r>
            <a:r>
              <a:rPr lang="en-US" sz="16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3-star hotels are perceived as offering the best value, aligning with customer expectations for price, amenities, and service.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Upselling Opportunities:</a:t>
            </a:r>
            <a:r>
              <a:rPr lang="en-US" sz="16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Despite the popularity of 3-star hotels, there are opportunities to upsell higher-star accommodations to customers seeking premium experiences.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Satisfaction:</a:t>
            </a:r>
            <a:r>
              <a:rPr lang="en-US" sz="16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Monitoring satisfaction levels helps maintain service quality and identifies areas for improvement across all hotel categories.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E4174-7A94-6092-3291-8E8F5C6FED90}"/>
              </a:ext>
            </a:extLst>
          </p:cNvPr>
          <p:cNvSpPr txBox="1"/>
          <p:nvPr/>
        </p:nvSpPr>
        <p:spPr>
          <a:xfrm>
            <a:off x="7426962" y="6124916"/>
            <a:ext cx="403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dirty="0">
                <a:solidFill>
                  <a:srgbClr val="00B0F0"/>
                </a:solidFill>
              </a:rPr>
            </a:b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8C5C8-43DB-8957-C132-28C0BBC089A8}"/>
              </a:ext>
            </a:extLst>
          </p:cNvPr>
          <p:cNvSpPr txBox="1"/>
          <p:nvPr/>
        </p:nvSpPr>
        <p:spPr>
          <a:xfrm>
            <a:off x="7016586" y="6070597"/>
            <a:ext cx="403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CB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http://localhost:8888/view/BATCH261_264/Travel_triangle/Stacked.html</a:t>
            </a:r>
            <a:endParaRPr lang="en-IN" dirty="0">
              <a:solidFill>
                <a:srgbClr val="00BCB3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E51DAD-EE6B-0662-A86B-6D5924C197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422710" y="1159798"/>
            <a:ext cx="7691120" cy="4856480"/>
          </a:xfrm>
        </p:spPr>
      </p:pic>
    </p:spTree>
    <p:extLst>
      <p:ext uri="{BB962C8B-B14F-4D97-AF65-F5344CB8AC3E}">
        <p14:creationId xmlns:p14="http://schemas.microsoft.com/office/powerpoint/2010/main" val="3766025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99A80B-F5D8-83E0-B3BF-90AC127A0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A117-2EC1-51E9-A860-D7250375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5" y="161318"/>
            <a:ext cx="11190514" cy="50115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Relationship between Traveler Preferences, Ratings, and Pricing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6C831-93F6-488E-0185-251C319F2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70" y="956076"/>
            <a:ext cx="4253514" cy="548536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5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0" indent="0" rtl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Strategies: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correlations between traveler ratings and prices to inform effective pricing strategies.</a:t>
            </a:r>
          </a:p>
          <a:p>
            <a:pPr marL="0" indent="0" rtl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Customer Satisfaction: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how ratings correlate with traveler numbers to gauge customer satisfaction.</a:t>
            </a:r>
          </a:p>
          <a:p>
            <a:pPr marL="0" indent="0" rtl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 Optimization: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insights to optimize pricing strategies and enhance customer satisfaction and revenue.</a:t>
            </a:r>
          </a:p>
          <a:p>
            <a:pPr marL="0" indent="0" rtl="0">
              <a:buNone/>
            </a:pPr>
            <a:endParaRPr lang="en-US" sz="5100" b="0" i="0" dirty="0">
              <a:effectLst/>
              <a:latin typeface="Britannic Bold" panose="020B0903060703020204" pitchFamily="34" charset="0"/>
            </a:endParaRPr>
          </a:p>
          <a:p>
            <a:pPr algn="l"/>
            <a:endParaRPr lang="en-US" sz="5100" b="0" i="0" dirty="0">
              <a:effectLst/>
              <a:latin typeface="Britannic Bold" panose="020B09030607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EED8D-FE8A-6908-1564-E2D22B373DBB}"/>
              </a:ext>
            </a:extLst>
          </p:cNvPr>
          <p:cNvSpPr txBox="1"/>
          <p:nvPr/>
        </p:nvSpPr>
        <p:spPr>
          <a:xfrm>
            <a:off x="7426962" y="6124916"/>
            <a:ext cx="403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dirty="0">
                <a:solidFill>
                  <a:srgbClr val="00B0F0"/>
                </a:solidFill>
              </a:rPr>
            </a:b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BE7501-7581-B121-5781-53B0B70DAB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75415" y="1021855"/>
            <a:ext cx="6643775" cy="5287505"/>
          </a:xfrm>
        </p:spPr>
      </p:pic>
    </p:spTree>
    <p:extLst>
      <p:ext uri="{BB962C8B-B14F-4D97-AF65-F5344CB8AC3E}">
        <p14:creationId xmlns:p14="http://schemas.microsoft.com/office/powerpoint/2010/main" val="3406865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03E88F-8132-BD2C-D9EF-317918ACF821}"/>
              </a:ext>
            </a:extLst>
          </p:cNvPr>
          <p:cNvGrpSpPr/>
          <p:nvPr/>
        </p:nvGrpSpPr>
        <p:grpSpPr>
          <a:xfrm>
            <a:off x="270087" y="241510"/>
            <a:ext cx="11651825" cy="5979226"/>
            <a:chOff x="-576588" y="536025"/>
            <a:chExt cx="15117022" cy="5979226"/>
          </a:xfrm>
        </p:grpSpPr>
        <p:sp>
          <p:nvSpPr>
            <p:cNvPr id="3" name="Rounded Rectangle 28">
              <a:extLst>
                <a:ext uri="{FF2B5EF4-FFF2-40B4-BE49-F238E27FC236}">
                  <a16:creationId xmlns:a16="http://schemas.microsoft.com/office/drawing/2014/main" id="{EBA4DD26-93D2-81A5-C7C7-16C7ECE4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9469" y="548662"/>
              <a:ext cx="4252413" cy="5966577"/>
            </a:xfrm>
            <a:prstGeom prst="roundRect">
              <a:avLst>
                <a:gd name="adj" fmla="val 3166"/>
              </a:avLst>
            </a:prstGeom>
            <a:blipFill>
              <a:blip r:embed="rId3">
                <a:alphaModFix amt="99000"/>
                <a:extLs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a:blipFill>
            <a:ln w="28575" cap="flat" cmpd="sng" algn="ctr">
              <a:solidFill>
                <a:srgbClr val="BEBEB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Times"/>
              </a:endParaRPr>
            </a:p>
          </p:txBody>
        </p:sp>
        <p:sp>
          <p:nvSpPr>
            <p:cNvPr id="4" name="Rounded Rectangle 28">
              <a:extLst>
                <a:ext uri="{FF2B5EF4-FFF2-40B4-BE49-F238E27FC236}">
                  <a16:creationId xmlns:a16="http://schemas.microsoft.com/office/drawing/2014/main" id="{E49608B9-4DFA-D3CE-18B0-947A862D8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60908" y="536025"/>
              <a:ext cx="4979526" cy="5966577"/>
            </a:xfrm>
            <a:prstGeom prst="roundRect">
              <a:avLst>
                <a:gd name="adj" fmla="val 3166"/>
              </a:avLst>
            </a:prstGeom>
            <a:noFill/>
            <a:ln w="28575" cap="flat" cmpd="sng" algn="ctr">
              <a:solidFill>
                <a:srgbClr val="BEBEB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Times"/>
              </a:endParaRPr>
            </a:p>
          </p:txBody>
        </p:sp>
        <p:sp>
          <p:nvSpPr>
            <p:cNvPr id="5" name="Rounded Rectangle 28">
              <a:extLst>
                <a:ext uri="{FF2B5EF4-FFF2-40B4-BE49-F238E27FC236}">
                  <a16:creationId xmlns:a16="http://schemas.microsoft.com/office/drawing/2014/main" id="{DF5A95E6-7CC4-D91C-1022-DD3AA5C6B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610458" y="548666"/>
              <a:ext cx="4979526" cy="5966577"/>
            </a:xfrm>
            <a:prstGeom prst="roundRect">
              <a:avLst>
                <a:gd name="adj" fmla="val 3166"/>
              </a:avLst>
            </a:prstGeom>
            <a:blipFill>
              <a:blip r:embed="rId5">
                <a:alphaModFix amt="99000"/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a:blipFill>
            <a:ln w="28575" cap="flat" cmpd="sng" algn="ctr">
              <a:solidFill>
                <a:srgbClr val="BEBEB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Times"/>
              </a:endParaRPr>
            </a:p>
          </p:txBody>
        </p:sp>
        <p:sp>
          <p:nvSpPr>
            <p:cNvPr id="6" name="Rounded Rectangle 28">
              <a:extLst>
                <a:ext uri="{FF2B5EF4-FFF2-40B4-BE49-F238E27FC236}">
                  <a16:creationId xmlns:a16="http://schemas.microsoft.com/office/drawing/2014/main" id="{38E47512-0E37-52F4-8895-B425C8980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6894" y="536026"/>
              <a:ext cx="4353786" cy="5966577"/>
            </a:xfrm>
            <a:prstGeom prst="roundRect">
              <a:avLst>
                <a:gd name="adj" fmla="val 3166"/>
              </a:avLst>
            </a:prstGeom>
            <a:blipFill>
              <a:blip r:embed="rId7">
                <a:alphaModFix amt="99000"/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a:blipFill>
            <a:ln w="28575" cap="flat" cmpd="sng" algn="ctr">
              <a:solidFill>
                <a:srgbClr val="BEBEB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latin typeface="Times"/>
              </a:endParaRPr>
            </a:p>
          </p:txBody>
        </p:sp>
        <p:sp>
          <p:nvSpPr>
            <p:cNvPr id="7" name="Rounded Rectangle 28">
              <a:extLst>
                <a:ext uri="{FF2B5EF4-FFF2-40B4-BE49-F238E27FC236}">
                  <a16:creationId xmlns:a16="http://schemas.microsoft.com/office/drawing/2014/main" id="{57860948-FD40-5F41-E795-51AF6AF8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576588" y="548674"/>
              <a:ext cx="3186498" cy="5966577"/>
            </a:xfrm>
            <a:custGeom>
              <a:avLst/>
              <a:gdLst>
                <a:gd name="connsiteX0" fmla="*/ 0 w 2456073"/>
                <a:gd name="connsiteY0" fmla="*/ 77759 h 5966577"/>
                <a:gd name="connsiteX1" fmla="*/ 77759 w 2456073"/>
                <a:gd name="connsiteY1" fmla="*/ 0 h 5966577"/>
                <a:gd name="connsiteX2" fmla="*/ 675903 w 2456073"/>
                <a:gd name="connsiteY2" fmla="*/ 0 h 5966577"/>
                <a:gd name="connsiteX3" fmla="*/ 1182025 w 2456073"/>
                <a:gd name="connsiteY3" fmla="*/ 0 h 5966577"/>
                <a:gd name="connsiteX4" fmla="*/ 1711153 w 2456073"/>
                <a:gd name="connsiteY4" fmla="*/ 0 h 5966577"/>
                <a:gd name="connsiteX5" fmla="*/ 2378314 w 2456073"/>
                <a:gd name="connsiteY5" fmla="*/ 0 h 5966577"/>
                <a:gd name="connsiteX6" fmla="*/ 2456073 w 2456073"/>
                <a:gd name="connsiteY6" fmla="*/ 77759 h 5966577"/>
                <a:gd name="connsiteX7" fmla="*/ 2456073 w 2456073"/>
                <a:gd name="connsiteY7" fmla="*/ 607211 h 5966577"/>
                <a:gd name="connsiteX8" fmla="*/ 2456073 w 2456073"/>
                <a:gd name="connsiteY8" fmla="*/ 1194774 h 5966577"/>
                <a:gd name="connsiteX9" fmla="*/ 2456073 w 2456073"/>
                <a:gd name="connsiteY9" fmla="*/ 1840447 h 5966577"/>
                <a:gd name="connsiteX10" fmla="*/ 2456073 w 2456073"/>
                <a:gd name="connsiteY10" fmla="*/ 2369899 h 5966577"/>
                <a:gd name="connsiteX11" fmla="*/ 2456073 w 2456073"/>
                <a:gd name="connsiteY11" fmla="*/ 3131793 h 5966577"/>
                <a:gd name="connsiteX12" fmla="*/ 2456073 w 2456073"/>
                <a:gd name="connsiteY12" fmla="*/ 3777467 h 5966577"/>
                <a:gd name="connsiteX13" fmla="*/ 2456073 w 2456073"/>
                <a:gd name="connsiteY13" fmla="*/ 4539361 h 5966577"/>
                <a:gd name="connsiteX14" fmla="*/ 2456073 w 2456073"/>
                <a:gd name="connsiteY14" fmla="*/ 5243145 h 5966577"/>
                <a:gd name="connsiteX15" fmla="*/ 2456073 w 2456073"/>
                <a:gd name="connsiteY15" fmla="*/ 5888818 h 5966577"/>
                <a:gd name="connsiteX16" fmla="*/ 2378314 w 2456073"/>
                <a:gd name="connsiteY16" fmla="*/ 5966577 h 5966577"/>
                <a:gd name="connsiteX17" fmla="*/ 1826181 w 2456073"/>
                <a:gd name="connsiteY17" fmla="*/ 5966577 h 5966577"/>
                <a:gd name="connsiteX18" fmla="*/ 1320059 w 2456073"/>
                <a:gd name="connsiteY18" fmla="*/ 5966577 h 5966577"/>
                <a:gd name="connsiteX19" fmla="*/ 698909 w 2456073"/>
                <a:gd name="connsiteY19" fmla="*/ 5966577 h 5966577"/>
                <a:gd name="connsiteX20" fmla="*/ 77759 w 2456073"/>
                <a:gd name="connsiteY20" fmla="*/ 5966577 h 5966577"/>
                <a:gd name="connsiteX21" fmla="*/ 0 w 2456073"/>
                <a:gd name="connsiteY21" fmla="*/ 5888818 h 5966577"/>
                <a:gd name="connsiteX22" fmla="*/ 0 w 2456073"/>
                <a:gd name="connsiteY22" fmla="*/ 5243145 h 5966577"/>
                <a:gd name="connsiteX23" fmla="*/ 0 w 2456073"/>
                <a:gd name="connsiteY23" fmla="*/ 4597472 h 5966577"/>
                <a:gd name="connsiteX24" fmla="*/ 0 w 2456073"/>
                <a:gd name="connsiteY24" fmla="*/ 3893688 h 5966577"/>
                <a:gd name="connsiteX25" fmla="*/ 0 w 2456073"/>
                <a:gd name="connsiteY25" fmla="*/ 3131793 h 5966577"/>
                <a:gd name="connsiteX26" fmla="*/ 0 w 2456073"/>
                <a:gd name="connsiteY26" fmla="*/ 2428010 h 5966577"/>
                <a:gd name="connsiteX27" fmla="*/ 0 w 2456073"/>
                <a:gd name="connsiteY27" fmla="*/ 1666115 h 5966577"/>
                <a:gd name="connsiteX28" fmla="*/ 0 w 2456073"/>
                <a:gd name="connsiteY28" fmla="*/ 962331 h 5966577"/>
                <a:gd name="connsiteX29" fmla="*/ 0 w 2456073"/>
                <a:gd name="connsiteY29" fmla="*/ 77759 h 596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6073" h="5966577" fill="none" extrusionOk="0">
                  <a:moveTo>
                    <a:pt x="0" y="77759"/>
                  </a:moveTo>
                  <a:cubicBezTo>
                    <a:pt x="-7221" y="42123"/>
                    <a:pt x="31747" y="6564"/>
                    <a:pt x="77759" y="0"/>
                  </a:cubicBezTo>
                  <a:cubicBezTo>
                    <a:pt x="329222" y="-23220"/>
                    <a:pt x="383932" y="-5853"/>
                    <a:pt x="675903" y="0"/>
                  </a:cubicBezTo>
                  <a:cubicBezTo>
                    <a:pt x="967874" y="5853"/>
                    <a:pt x="961215" y="-13939"/>
                    <a:pt x="1182025" y="0"/>
                  </a:cubicBezTo>
                  <a:cubicBezTo>
                    <a:pt x="1402835" y="13939"/>
                    <a:pt x="1582917" y="820"/>
                    <a:pt x="1711153" y="0"/>
                  </a:cubicBezTo>
                  <a:cubicBezTo>
                    <a:pt x="1839389" y="-820"/>
                    <a:pt x="2199510" y="-29803"/>
                    <a:pt x="2378314" y="0"/>
                  </a:cubicBezTo>
                  <a:cubicBezTo>
                    <a:pt x="2427543" y="-1663"/>
                    <a:pt x="2455103" y="41530"/>
                    <a:pt x="2456073" y="77759"/>
                  </a:cubicBezTo>
                  <a:cubicBezTo>
                    <a:pt x="2456260" y="322518"/>
                    <a:pt x="2452241" y="491277"/>
                    <a:pt x="2456073" y="607211"/>
                  </a:cubicBezTo>
                  <a:cubicBezTo>
                    <a:pt x="2459905" y="723145"/>
                    <a:pt x="2454252" y="924473"/>
                    <a:pt x="2456073" y="1194774"/>
                  </a:cubicBezTo>
                  <a:cubicBezTo>
                    <a:pt x="2457894" y="1465075"/>
                    <a:pt x="2482845" y="1684830"/>
                    <a:pt x="2456073" y="1840447"/>
                  </a:cubicBezTo>
                  <a:cubicBezTo>
                    <a:pt x="2429301" y="1996064"/>
                    <a:pt x="2471674" y="2131792"/>
                    <a:pt x="2456073" y="2369899"/>
                  </a:cubicBezTo>
                  <a:cubicBezTo>
                    <a:pt x="2440472" y="2608006"/>
                    <a:pt x="2421000" y="2803298"/>
                    <a:pt x="2456073" y="3131793"/>
                  </a:cubicBezTo>
                  <a:cubicBezTo>
                    <a:pt x="2491146" y="3460288"/>
                    <a:pt x="2465467" y="3570846"/>
                    <a:pt x="2456073" y="3777467"/>
                  </a:cubicBezTo>
                  <a:cubicBezTo>
                    <a:pt x="2446679" y="3984088"/>
                    <a:pt x="2486610" y="4274898"/>
                    <a:pt x="2456073" y="4539361"/>
                  </a:cubicBezTo>
                  <a:cubicBezTo>
                    <a:pt x="2425536" y="4803824"/>
                    <a:pt x="2467340" y="5035887"/>
                    <a:pt x="2456073" y="5243145"/>
                  </a:cubicBezTo>
                  <a:cubicBezTo>
                    <a:pt x="2444806" y="5450403"/>
                    <a:pt x="2454617" y="5690067"/>
                    <a:pt x="2456073" y="5888818"/>
                  </a:cubicBezTo>
                  <a:cubicBezTo>
                    <a:pt x="2463520" y="5933040"/>
                    <a:pt x="2416637" y="5968268"/>
                    <a:pt x="2378314" y="5966577"/>
                  </a:cubicBezTo>
                  <a:cubicBezTo>
                    <a:pt x="2156239" y="5984325"/>
                    <a:pt x="2004612" y="5971744"/>
                    <a:pt x="1826181" y="5966577"/>
                  </a:cubicBezTo>
                  <a:cubicBezTo>
                    <a:pt x="1647750" y="5961410"/>
                    <a:pt x="1445198" y="5955561"/>
                    <a:pt x="1320059" y="5966577"/>
                  </a:cubicBezTo>
                  <a:cubicBezTo>
                    <a:pt x="1194920" y="5977593"/>
                    <a:pt x="920498" y="5946753"/>
                    <a:pt x="698909" y="5966577"/>
                  </a:cubicBezTo>
                  <a:cubicBezTo>
                    <a:pt x="477320" y="5986402"/>
                    <a:pt x="362014" y="5994745"/>
                    <a:pt x="77759" y="5966577"/>
                  </a:cubicBezTo>
                  <a:cubicBezTo>
                    <a:pt x="36432" y="5960314"/>
                    <a:pt x="2424" y="5922656"/>
                    <a:pt x="0" y="5888818"/>
                  </a:cubicBezTo>
                  <a:cubicBezTo>
                    <a:pt x="30946" y="5747719"/>
                    <a:pt x="5217" y="5533460"/>
                    <a:pt x="0" y="5243145"/>
                  </a:cubicBezTo>
                  <a:cubicBezTo>
                    <a:pt x="-5217" y="4952830"/>
                    <a:pt x="-9206" y="4807367"/>
                    <a:pt x="0" y="4597472"/>
                  </a:cubicBezTo>
                  <a:cubicBezTo>
                    <a:pt x="9206" y="4387577"/>
                    <a:pt x="-26646" y="4202426"/>
                    <a:pt x="0" y="3893688"/>
                  </a:cubicBezTo>
                  <a:cubicBezTo>
                    <a:pt x="26646" y="3584950"/>
                    <a:pt x="24032" y="3380135"/>
                    <a:pt x="0" y="3131793"/>
                  </a:cubicBezTo>
                  <a:cubicBezTo>
                    <a:pt x="-24032" y="2883452"/>
                    <a:pt x="28917" y="2654450"/>
                    <a:pt x="0" y="2428010"/>
                  </a:cubicBezTo>
                  <a:cubicBezTo>
                    <a:pt x="-28917" y="2201570"/>
                    <a:pt x="-6668" y="1896315"/>
                    <a:pt x="0" y="1666115"/>
                  </a:cubicBezTo>
                  <a:cubicBezTo>
                    <a:pt x="6668" y="1435915"/>
                    <a:pt x="-33765" y="1293021"/>
                    <a:pt x="0" y="962331"/>
                  </a:cubicBezTo>
                  <a:cubicBezTo>
                    <a:pt x="33765" y="631641"/>
                    <a:pt x="-38937" y="269003"/>
                    <a:pt x="0" y="77759"/>
                  </a:cubicBezTo>
                  <a:close/>
                </a:path>
                <a:path w="2456073" h="5966577" stroke="0" extrusionOk="0">
                  <a:moveTo>
                    <a:pt x="0" y="77759"/>
                  </a:moveTo>
                  <a:cubicBezTo>
                    <a:pt x="-8781" y="29397"/>
                    <a:pt x="29446" y="2015"/>
                    <a:pt x="77759" y="0"/>
                  </a:cubicBezTo>
                  <a:cubicBezTo>
                    <a:pt x="268349" y="-15580"/>
                    <a:pt x="573859" y="-29049"/>
                    <a:pt x="698909" y="0"/>
                  </a:cubicBezTo>
                  <a:cubicBezTo>
                    <a:pt x="823959" y="29049"/>
                    <a:pt x="1125151" y="-19146"/>
                    <a:pt x="1251042" y="0"/>
                  </a:cubicBezTo>
                  <a:cubicBezTo>
                    <a:pt x="1376933" y="19146"/>
                    <a:pt x="1569879" y="-341"/>
                    <a:pt x="1780170" y="0"/>
                  </a:cubicBezTo>
                  <a:cubicBezTo>
                    <a:pt x="1990461" y="341"/>
                    <a:pt x="2084845" y="13165"/>
                    <a:pt x="2378314" y="0"/>
                  </a:cubicBezTo>
                  <a:cubicBezTo>
                    <a:pt x="2422023" y="-1573"/>
                    <a:pt x="2451205" y="34069"/>
                    <a:pt x="2456073" y="77759"/>
                  </a:cubicBezTo>
                  <a:cubicBezTo>
                    <a:pt x="2488123" y="254051"/>
                    <a:pt x="2439049" y="487870"/>
                    <a:pt x="2456073" y="723432"/>
                  </a:cubicBezTo>
                  <a:cubicBezTo>
                    <a:pt x="2473097" y="958994"/>
                    <a:pt x="2454847" y="1115254"/>
                    <a:pt x="2456073" y="1485327"/>
                  </a:cubicBezTo>
                  <a:cubicBezTo>
                    <a:pt x="2457299" y="1855401"/>
                    <a:pt x="2470102" y="1734089"/>
                    <a:pt x="2456073" y="1956668"/>
                  </a:cubicBezTo>
                  <a:cubicBezTo>
                    <a:pt x="2442044" y="2179247"/>
                    <a:pt x="2425310" y="2326625"/>
                    <a:pt x="2456073" y="2602341"/>
                  </a:cubicBezTo>
                  <a:cubicBezTo>
                    <a:pt x="2486836" y="2878057"/>
                    <a:pt x="2466660" y="2929820"/>
                    <a:pt x="2456073" y="3248015"/>
                  </a:cubicBezTo>
                  <a:cubicBezTo>
                    <a:pt x="2445486" y="3566210"/>
                    <a:pt x="2484212" y="3613604"/>
                    <a:pt x="2456073" y="3835577"/>
                  </a:cubicBezTo>
                  <a:cubicBezTo>
                    <a:pt x="2427934" y="4057550"/>
                    <a:pt x="2468888" y="4444720"/>
                    <a:pt x="2456073" y="4597472"/>
                  </a:cubicBezTo>
                  <a:cubicBezTo>
                    <a:pt x="2443258" y="4750225"/>
                    <a:pt x="2421739" y="5288353"/>
                    <a:pt x="2456073" y="5888818"/>
                  </a:cubicBezTo>
                  <a:cubicBezTo>
                    <a:pt x="2449688" y="5932812"/>
                    <a:pt x="2413701" y="5961362"/>
                    <a:pt x="2378314" y="5966577"/>
                  </a:cubicBezTo>
                  <a:cubicBezTo>
                    <a:pt x="2219687" y="5939464"/>
                    <a:pt x="2004547" y="5936699"/>
                    <a:pt x="1780170" y="5966577"/>
                  </a:cubicBezTo>
                  <a:cubicBezTo>
                    <a:pt x="1555793" y="5996455"/>
                    <a:pt x="1398342" y="5951100"/>
                    <a:pt x="1205031" y="5966577"/>
                  </a:cubicBezTo>
                  <a:cubicBezTo>
                    <a:pt x="1011720" y="5982054"/>
                    <a:pt x="858929" y="5943815"/>
                    <a:pt x="698909" y="5966577"/>
                  </a:cubicBezTo>
                  <a:cubicBezTo>
                    <a:pt x="538889" y="5989339"/>
                    <a:pt x="252941" y="5947327"/>
                    <a:pt x="77759" y="5966577"/>
                  </a:cubicBezTo>
                  <a:cubicBezTo>
                    <a:pt x="40354" y="5963291"/>
                    <a:pt x="-4252" y="5938513"/>
                    <a:pt x="0" y="5888818"/>
                  </a:cubicBezTo>
                  <a:cubicBezTo>
                    <a:pt x="10729" y="5603573"/>
                    <a:pt x="-4860" y="5544796"/>
                    <a:pt x="0" y="5301255"/>
                  </a:cubicBezTo>
                  <a:cubicBezTo>
                    <a:pt x="4860" y="5057714"/>
                    <a:pt x="-8027" y="4855845"/>
                    <a:pt x="0" y="4655582"/>
                  </a:cubicBezTo>
                  <a:cubicBezTo>
                    <a:pt x="8027" y="4455319"/>
                    <a:pt x="13238" y="4414632"/>
                    <a:pt x="0" y="4184241"/>
                  </a:cubicBezTo>
                  <a:cubicBezTo>
                    <a:pt x="-13238" y="3953850"/>
                    <a:pt x="15449" y="3918389"/>
                    <a:pt x="0" y="3712899"/>
                  </a:cubicBezTo>
                  <a:cubicBezTo>
                    <a:pt x="-15449" y="3507409"/>
                    <a:pt x="25281" y="3213567"/>
                    <a:pt x="0" y="3067226"/>
                  </a:cubicBezTo>
                  <a:cubicBezTo>
                    <a:pt x="-25281" y="2920885"/>
                    <a:pt x="-6542" y="2663674"/>
                    <a:pt x="0" y="2537774"/>
                  </a:cubicBezTo>
                  <a:cubicBezTo>
                    <a:pt x="6542" y="2411874"/>
                    <a:pt x="-30819" y="2118016"/>
                    <a:pt x="0" y="1833990"/>
                  </a:cubicBezTo>
                  <a:cubicBezTo>
                    <a:pt x="30819" y="1549964"/>
                    <a:pt x="-20874" y="1435273"/>
                    <a:pt x="0" y="1304538"/>
                  </a:cubicBezTo>
                  <a:cubicBezTo>
                    <a:pt x="20874" y="1173803"/>
                    <a:pt x="-52930" y="627638"/>
                    <a:pt x="0" y="77759"/>
                  </a:cubicBezTo>
                  <a:close/>
                </a:path>
              </a:pathLst>
            </a:custGeom>
            <a:blipFill dpi="0" rotWithShape="1">
              <a:blip r:embed="rId9">
                <a:alphaModFix amt="99000"/>
                <a:extLs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rcRect/>
              <a:stretch>
                <a:fillRect l="-19000"/>
              </a:stretch>
            </a:blipFill>
            <a:ln w="120650" cap="rnd" cmpd="sng" algn="ctr">
              <a:solidFill>
                <a:srgbClr val="BEBEBE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316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3200" b="1" dirty="0">
                  <a:solidFill>
                    <a:srgbClr val="FFC000"/>
                  </a:solidFill>
                  <a:latin typeface="Britannic Bold" panose="020B0903060703020204" pitchFamily="34" charset="0"/>
                </a:rPr>
                <a:t>Adventure </a:t>
              </a:r>
              <a:endParaRPr lang="en-US" sz="3200" b="1" dirty="0">
                <a:latin typeface="Britannic Bold" panose="020B0903060703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4B51AB-9188-F285-7F47-C66697F03B90}"/>
              </a:ext>
            </a:extLst>
          </p:cNvPr>
          <p:cNvSpPr txBox="1"/>
          <p:nvPr/>
        </p:nvSpPr>
        <p:spPr>
          <a:xfrm>
            <a:off x="3301180" y="487732"/>
            <a:ext cx="2382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Nature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407197-FAE2-4DA1-3D38-DC8AAF1F5F17}"/>
              </a:ext>
            </a:extLst>
          </p:cNvPr>
          <p:cNvSpPr txBox="1"/>
          <p:nvPr/>
        </p:nvSpPr>
        <p:spPr>
          <a:xfrm>
            <a:off x="4801186" y="241510"/>
            <a:ext cx="19927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Hill</a:t>
            </a:r>
            <a:r>
              <a:rPr lang="en-IN" dirty="0"/>
              <a:t> </a:t>
            </a:r>
            <a:r>
              <a:rPr lang="en-IN" sz="3200" b="1" dirty="0">
                <a:solidFill>
                  <a:srgbClr val="FFC000"/>
                </a:solidFill>
                <a:latin typeface="Britannic Bold" panose="020B0903060703020204" pitchFamily="34" charset="0"/>
              </a:rPr>
              <a:t>Station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82F6C0-EF66-4432-E8A9-03352C2F2981}"/>
              </a:ext>
            </a:extLst>
          </p:cNvPr>
          <p:cNvSpPr txBox="1"/>
          <p:nvPr/>
        </p:nvSpPr>
        <p:spPr>
          <a:xfrm>
            <a:off x="6521997" y="3935313"/>
            <a:ext cx="1670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75000"/>
                  </a:schemeClr>
                </a:solidFill>
                <a:latin typeface="Britannic Bold" panose="020B0903060703020204" pitchFamily="34" charset="0"/>
              </a:rPr>
              <a:t>Water 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6AF59-3135-5201-671E-AC2F67FA16EA}"/>
              </a:ext>
            </a:extLst>
          </p:cNvPr>
          <p:cNvSpPr txBox="1"/>
          <p:nvPr/>
        </p:nvSpPr>
        <p:spPr>
          <a:xfrm>
            <a:off x="9665603" y="487732"/>
            <a:ext cx="216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FF00"/>
                </a:solidFill>
                <a:latin typeface="Britannic Bold" panose="020B0903060703020204" pitchFamily="34" charset="0"/>
              </a:rPr>
              <a:t>Religious</a:t>
            </a:r>
          </a:p>
        </p:txBody>
      </p:sp>
    </p:spTree>
    <p:extLst>
      <p:ext uri="{BB962C8B-B14F-4D97-AF65-F5344CB8AC3E}">
        <p14:creationId xmlns:p14="http://schemas.microsoft.com/office/powerpoint/2010/main" val="14583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CBA711-4C3D-B569-A476-8B694F54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88D5-AB51-5056-5FC8-4A232DA2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5" y="161318"/>
            <a:ext cx="11190514" cy="50115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Customer Engagement through Tailored Activity Packages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3BD6-821A-FAA5-53DE-8699035FB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70" y="1168399"/>
            <a:ext cx="4253514" cy="5602847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1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  <a:endParaRPr lang="en-US" sz="5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 rtl="0">
              <a:buFont typeface="+mj-lt"/>
              <a:buAutoNum type="arabicPeriod"/>
            </a:pP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Demand: Nature-themed packages, totaling 795, indicate a strong customer preference for nature-centric travel experiences.</a:t>
            </a:r>
          </a:p>
          <a:p>
            <a:pPr marL="742950" indent="-742950" rtl="0">
              <a:buFont typeface="+mj-lt"/>
              <a:buAutoNum type="arabicPeriod"/>
            </a:pP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Priorities: The popularity of these packages suggests that travelers prioritize immersive encounters with natural environments.</a:t>
            </a:r>
          </a:p>
          <a:p>
            <a:pPr marL="742950" indent="-742950" rtl="0">
              <a:buFont typeface="+mj-lt"/>
              <a:buAutoNum type="arabicPeriod"/>
            </a:pP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Opportunities: There is potential for </a:t>
            </a:r>
            <a:r>
              <a:rPr lang="en-US" sz="7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TravelTriangle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capitalize on the demand for nature-based tourism by further developing eco-friendly and sustainable travel options.</a:t>
            </a:r>
          </a:p>
          <a:p>
            <a:pPr marL="742950" indent="-742950" rtl="0">
              <a:buFont typeface="+mj-lt"/>
              <a:buAutoNum type="arabicPeriod"/>
            </a:pP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Edge: </a:t>
            </a:r>
            <a:r>
              <a:rPr lang="en-US" sz="7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TravelTriangle's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extensive portfolio of nature-focused packages positions it as a leading provider of authentic and enriching travel experiences in natural settings.</a:t>
            </a:r>
          </a:p>
          <a:p>
            <a:pPr algn="l"/>
            <a:endParaRPr lang="en-US" sz="5200" b="0" i="0" dirty="0">
              <a:effectLst/>
              <a:latin typeface="Britannic Bold" panose="020B0903060703020204" pitchFamily="34" charset="0"/>
            </a:endParaRPr>
          </a:p>
          <a:p>
            <a:pPr algn="l"/>
            <a:endParaRPr lang="en-US" sz="1200" b="0" i="0" dirty="0">
              <a:effectLst/>
              <a:latin typeface="Britannic Bold" panose="020B0903060703020204" pitchFamily="34" charset="0"/>
            </a:endParaRPr>
          </a:p>
          <a:p>
            <a:pPr marL="0" indent="0" rtl="0">
              <a:buNone/>
            </a:pPr>
            <a:endParaRPr lang="en-US" sz="5100" b="0" i="0" dirty="0">
              <a:effectLst/>
              <a:latin typeface="Britannic Bold" panose="020B0903060703020204" pitchFamily="34" charset="0"/>
            </a:endParaRPr>
          </a:p>
          <a:p>
            <a:pPr algn="l"/>
            <a:endParaRPr lang="en-US" sz="5100" b="0" i="0" dirty="0">
              <a:effectLst/>
              <a:latin typeface="Britannic Bold" panose="020B09030607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7D1CF-C14B-66BD-65BB-68D008C5EF0D}"/>
              </a:ext>
            </a:extLst>
          </p:cNvPr>
          <p:cNvSpPr txBox="1"/>
          <p:nvPr/>
        </p:nvSpPr>
        <p:spPr>
          <a:xfrm>
            <a:off x="7426962" y="6124916"/>
            <a:ext cx="403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3"/>
              </a:rPr>
              <a:t>http://localhost:8888/view/BATCH261_264/Travel_triangle/pie1.html</a:t>
            </a: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80F6CD1-49C3-3D11-7B78-95F4D62A25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52449" y="1168400"/>
            <a:ext cx="5121391" cy="4622800"/>
          </a:xfrm>
        </p:spPr>
      </p:pic>
    </p:spTree>
    <p:extLst>
      <p:ext uri="{BB962C8B-B14F-4D97-AF65-F5344CB8AC3E}">
        <p14:creationId xmlns:p14="http://schemas.microsoft.com/office/powerpoint/2010/main" val="153788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00A4-5163-0641-FEF7-E792CD1B2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7101" y="232780"/>
            <a:ext cx="8611564" cy="1031240"/>
          </a:xfrm>
          <a:noFill/>
        </p:spPr>
        <p:txBody>
          <a:bodyPr/>
          <a:lstStyle/>
          <a:p>
            <a:r>
              <a:rPr lang="en-IN" dirty="0">
                <a:solidFill>
                  <a:srgbClr val="00B0F0"/>
                </a:solidFill>
                <a:latin typeface="Britannic Bold" panose="020B0903060703020204" pitchFamily="34" charset="0"/>
              </a:rPr>
              <a:t>Travel Triangle</a:t>
            </a:r>
            <a:endParaRPr lang="en-IN" dirty="0">
              <a:latin typeface="Britannic Bold" panose="020B09030607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2F4CC-9708-3CDF-26F3-BB74AD2E4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9915" y="1262026"/>
            <a:ext cx="10365897" cy="501441"/>
          </a:xfrm>
        </p:spPr>
        <p:txBody>
          <a:bodyPr/>
          <a:lstStyle/>
          <a:p>
            <a:r>
              <a:rPr lang="en-IN" i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Lato" panose="020F0502020204030203" pitchFamily="34" charset="0"/>
              </a:rPr>
              <a:t>A Family holiday packages provider in India</a:t>
            </a:r>
          </a:p>
          <a:p>
            <a:endParaRPr lang="en-IN" dirty="0">
              <a:ln w="0"/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17B0B-2E44-1A8F-5F13-1C569CBDCB91}"/>
              </a:ext>
            </a:extLst>
          </p:cNvPr>
          <p:cNvSpPr txBox="1"/>
          <p:nvPr/>
        </p:nvSpPr>
        <p:spPr>
          <a:xfrm>
            <a:off x="6840638" y="6354594"/>
            <a:ext cx="62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Holiday packages are both a commodity and a service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162848-A5D5-6972-9158-0048150E3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88904" cy="16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7003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B7CC2E-9A4C-04DB-1D56-ACF6207F4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87835-DA69-B9F6-6F20-C9AEEA6C8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5" y="161318"/>
            <a:ext cx="11190514" cy="501155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CONCLUTION : Optimizing Pricing Strategies for Travel Packages.(this are the best packages in travel triangle including all the </a:t>
            </a:r>
            <a:r>
              <a:rPr lang="en-IN" sz="24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amenities</a:t>
            </a:r>
            <a:r>
              <a:rPr lang="en-US" sz="2400" b="1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EF0AB-9ED3-DBAE-09F8-360B98C1D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70" y="6482080"/>
            <a:ext cx="4253514" cy="289166"/>
          </a:xfrm>
        </p:spPr>
        <p:txBody>
          <a:bodyPr>
            <a:normAutofit fontScale="47500" lnSpcReduction="20000"/>
          </a:bodyPr>
          <a:lstStyle/>
          <a:p>
            <a:pPr algn="l"/>
            <a:endParaRPr lang="en-US" sz="5200" b="0" i="0" dirty="0">
              <a:effectLst/>
              <a:latin typeface="Britannic Bold" panose="020B0903060703020204" pitchFamily="34" charset="0"/>
            </a:endParaRPr>
          </a:p>
          <a:p>
            <a:pPr algn="l"/>
            <a:endParaRPr lang="en-US" sz="1200" b="0" i="0" dirty="0">
              <a:effectLst/>
              <a:latin typeface="Britannic Bold" panose="020B0903060703020204" pitchFamily="34" charset="0"/>
            </a:endParaRPr>
          </a:p>
          <a:p>
            <a:pPr marL="0" indent="0" rtl="0">
              <a:buNone/>
            </a:pPr>
            <a:endParaRPr lang="en-US" sz="5100" b="0" i="0" dirty="0">
              <a:effectLst/>
              <a:latin typeface="Britannic Bold" panose="020B0903060703020204" pitchFamily="34" charset="0"/>
            </a:endParaRPr>
          </a:p>
          <a:p>
            <a:pPr algn="l"/>
            <a:endParaRPr lang="en-US" sz="5100" b="0" i="0" dirty="0">
              <a:effectLst/>
              <a:latin typeface="Britannic Bold" panose="020B09030607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71408-FB1D-B73F-16ED-6A329AFF122E}"/>
              </a:ext>
            </a:extLst>
          </p:cNvPr>
          <p:cNvSpPr txBox="1"/>
          <p:nvPr/>
        </p:nvSpPr>
        <p:spPr>
          <a:xfrm>
            <a:off x="7426962" y="6124916"/>
            <a:ext cx="403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IN" dirty="0">
                <a:solidFill>
                  <a:srgbClr val="00B0F0"/>
                </a:solidFill>
              </a:rPr>
            </a:br>
            <a:endParaRPr lang="en-IN" dirty="0">
              <a:solidFill>
                <a:srgbClr val="00B0F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671569-E873-9220-5688-57379806CC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294570" y="1461718"/>
            <a:ext cx="7589709" cy="5234963"/>
          </a:xfr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8C388C81-B03B-4B1F-118A-869396E8E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71" y="857839"/>
            <a:ext cx="4402390" cy="5955734"/>
          </a:xfrm>
          <a:prstGeom prst="rect">
            <a:avLst/>
          </a:prstGeom>
          <a:blipFill dpi="0" rotWithShape="1">
            <a:blip r:embed="rId2">
              <a:alphaModFix amt="14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0" tIns="198375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sz="32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2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nsights: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Variation: Diverse package prices.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Preferences: Varied travel feature preferences.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Hotel Choices: Diverse accommodation preferences.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 Feedback: Influential ratings and reviews.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Pricing Strategy: Balanced customer value and profitability.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Satisfaction: Feedback-driven improvements.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Competitive Positioning: Understanding strengths and weaknesses.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 Tailored recommendations.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Strategic Partnerships: Enhancing travel experiences.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Improvement: Evolving to meet customer needs.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215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719C-2B29-A694-D739-3C1A89110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626" y="2228649"/>
            <a:ext cx="11339241" cy="930275"/>
          </a:xfrm>
        </p:spPr>
        <p:txBody>
          <a:bodyPr/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Algerian" panose="04020705040A02060702" pitchFamily="82" charset="0"/>
              </a:rPr>
              <a:t>Thank you!</a:t>
            </a:r>
            <a:r>
              <a:rPr lang="en-IN" sz="7200" dirty="0">
                <a:solidFill>
                  <a:schemeClr val="bg1"/>
                </a:solidFill>
                <a:latin typeface="Algerian" panose="04020705040A02060702" pitchFamily="82" charset="0"/>
                <a:sym typeface="Wingdings" panose="05000000000000000000" pitchFamily="2" charset="2"/>
              </a:rPr>
              <a:t></a:t>
            </a:r>
            <a:endParaRPr lang="en-IN" sz="7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7BB65A3-C73C-1EDE-C803-26D1836DA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8157" y="5289630"/>
            <a:ext cx="329254" cy="501570"/>
          </a:xfrm>
        </p:spPr>
        <p:txBody>
          <a:bodyPr/>
          <a:lstStyle/>
          <a:p>
            <a:r>
              <a:rPr lang="en-IN" dirty="0"/>
              <a:t>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566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C998BB-EE1C-5631-C649-439129A0D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345652"/>
              </p:ext>
            </p:extLst>
          </p:nvPr>
        </p:nvGraphicFramePr>
        <p:xfrm>
          <a:off x="396241" y="3733350"/>
          <a:ext cx="10984618" cy="237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E446207-A1E3-18A1-E71A-8837C42B6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1" y="264160"/>
            <a:ext cx="8736563" cy="2279725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IN" sz="7200" b="1" dirty="0">
                <a:solidFill>
                  <a:srgbClr val="00BC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IN" sz="7200" b="1" dirty="0">
                <a:solidFill>
                  <a:srgbClr val="00BCB3"/>
                </a:solidFill>
                <a:latin typeface="Britannic Bold" panose="020B0903060703020204" pitchFamily="34" charset="0"/>
              </a:rPr>
              <a:t>:</a:t>
            </a:r>
            <a:endParaRPr lang="en-IN" dirty="0">
              <a:solidFill>
                <a:srgbClr val="00BCB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47AD0-17D8-9CBA-9AA2-D616CDF9A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760" y="1188720"/>
            <a:ext cx="11055739" cy="135516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 customers based on their preferences for different types of travel experiences (adventures, nature, hill stations, water activities, religious sites) and analyze their spending patterns and satisfaction levels.</a:t>
            </a:r>
          </a:p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To Enhance Customer Experience and Drive Business Growth through Personalized Travel Offerings. </a:t>
            </a:r>
          </a:p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Personalization, Customer Satisfaction, and Business Growth.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52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FEC0-0EAD-DE2F-5183-6202FF631814}"/>
              </a:ext>
            </a:extLst>
          </p:cNvPr>
          <p:cNvSpPr txBox="1">
            <a:spLocks/>
          </p:cNvSpPr>
          <p:nvPr/>
        </p:nvSpPr>
        <p:spPr>
          <a:xfrm>
            <a:off x="89648" y="0"/>
            <a:ext cx="5829372" cy="12909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5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Libraries Used: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3DE3D-CAD6-96E3-6E6E-A051D2C04A76}"/>
              </a:ext>
            </a:extLst>
          </p:cNvPr>
          <p:cNvSpPr txBox="1">
            <a:spLocks/>
          </p:cNvSpPr>
          <p:nvPr/>
        </p:nvSpPr>
        <p:spPr>
          <a:xfrm>
            <a:off x="89647" y="1183340"/>
            <a:ext cx="11264153" cy="567466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Baskerville Old Face" panose="02020602080505020303" pitchFamily="18" charset="0"/>
              </a:rPr>
              <a:t>Requests                                    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BeautifulSoup</a:t>
            </a:r>
            <a:endParaRPr lang="en-US" sz="36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Baskerville Old Face" panose="02020602080505020303" pitchFamily="18" charset="0"/>
              </a:rPr>
              <a:t>Regex(re)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Baskerville Old Face" panose="02020602080505020303" pitchFamily="18" charset="0"/>
              </a:rPr>
              <a:t>Pandas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Numpy</a:t>
            </a:r>
            <a:endParaRPr lang="en-US" sz="36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Baskerville Old Face" panose="02020602080505020303" pitchFamily="18" charset="0"/>
              </a:rPr>
              <a:t>Matplotlib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Baskerville Old Face" panose="02020602080505020303" pitchFamily="18" charset="0"/>
              </a:rPr>
              <a:t>Seaborn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Plotly.express</a:t>
            </a:r>
            <a:endParaRPr lang="en-US" sz="3600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5DCC8-3CDB-44C6-DD44-4D04F0631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696" y="2569122"/>
            <a:ext cx="2186268" cy="2071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30AF4-E336-8C42-8913-51E07835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345" y="4574802"/>
            <a:ext cx="2725271" cy="2591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4D633-ACDC-5ED8-354C-B0BD5D624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754" y="665900"/>
            <a:ext cx="2232210" cy="1682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833DA-67ED-57E9-922B-E538C4514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621" y="2704854"/>
            <a:ext cx="2364721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2066B-79A1-D46D-3384-707448FDE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0722" y="874897"/>
            <a:ext cx="3424520" cy="1557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38B9A2-5014-8969-CC24-966CEA025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5616" y="4973117"/>
            <a:ext cx="2562743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5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951B-3983-8C08-B961-00AA46BB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82943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INTERFACE OF THE WEBSITE ALONG WITH 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HTML</a:t>
            </a:r>
            <a:b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1BD18B-B11C-15E9-637A-894100E27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486" y="719288"/>
            <a:ext cx="11023821" cy="6340604"/>
          </a:xfrm>
        </p:spPr>
      </p:pic>
    </p:spTree>
    <p:extLst>
      <p:ext uri="{BB962C8B-B14F-4D97-AF65-F5344CB8AC3E}">
        <p14:creationId xmlns:p14="http://schemas.microsoft.com/office/powerpoint/2010/main" val="4066310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B42A0-E3CF-D2F1-778D-5B0F52697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5203-9434-6520-A392-EFD5A3CC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82943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Raw data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F55F89-2F1D-5739-6044-199452FB5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33" y="587829"/>
            <a:ext cx="11569959" cy="6074227"/>
          </a:xfrm>
        </p:spPr>
      </p:pic>
    </p:spTree>
    <p:extLst>
      <p:ext uri="{BB962C8B-B14F-4D97-AF65-F5344CB8AC3E}">
        <p14:creationId xmlns:p14="http://schemas.microsoft.com/office/powerpoint/2010/main" val="2735264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20BC1-8712-50E6-4E03-69652F37B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58E7-5694-568F-9F1B-2F81F0DAC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982943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Raw data info()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D7D7C3-D78E-5BC2-2D82-D4ADD73FD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412" y="824321"/>
            <a:ext cx="7781514" cy="5679115"/>
          </a:xfrm>
        </p:spPr>
      </p:pic>
    </p:spTree>
    <p:extLst>
      <p:ext uri="{BB962C8B-B14F-4D97-AF65-F5344CB8AC3E}">
        <p14:creationId xmlns:p14="http://schemas.microsoft.com/office/powerpoint/2010/main" val="1272660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1665-372D-340A-EA8F-F9256274CC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354529" cy="11110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IN" sz="4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 </a:t>
            </a:r>
            <a:r>
              <a:rPr lang="en-IN" sz="4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 of Data Cleaning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3C128-4C12-23B4-AF12-EAE140841473}"/>
              </a:ext>
            </a:extLst>
          </p:cNvPr>
          <p:cNvSpPr txBox="1">
            <a:spLocks/>
          </p:cNvSpPr>
          <p:nvPr/>
        </p:nvSpPr>
        <p:spPr>
          <a:xfrm>
            <a:off x="259976" y="1013012"/>
            <a:ext cx="11093823" cy="54326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for missing values: </a:t>
            </a:r>
            <a:r>
              <a:rPr lang="en-US" sz="22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step involves checking for missing values in the data set and filling them in with appropriate values or removing them if necessary.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type conversion: </a:t>
            </a:r>
            <a:r>
              <a:rPr lang="en-US" sz="22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step involves converting data from one data type to another to ensure that it is in the correct format for analysis.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irrelevant data: </a:t>
            </a:r>
            <a:r>
              <a:rPr lang="en-US" sz="22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step involves removing any data that is not relevant to the analysis By using Regex and split.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Removing irrelevant columns: </a:t>
            </a:r>
            <a:r>
              <a:rPr lang="en-US" sz="22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step involves removing any columns that are not needed for the analysis or research that is being conducted.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 the cleaned data: </a:t>
            </a:r>
            <a:r>
              <a:rPr lang="en-US" sz="22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step involves saving the cleaned data in a format that is easy to access and analyze.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4980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BA62-563B-0B18-F6F6-6AA24B27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05316" cy="816077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Cleaned Data 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818D3F-696D-BBD3-13AD-D0E952B7D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13" y="646331"/>
            <a:ext cx="11465573" cy="61448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78991-D011-A887-EB64-E90E4150E893}"/>
              </a:ext>
            </a:extLst>
          </p:cNvPr>
          <p:cNvSpPr txBox="1"/>
          <p:nvPr/>
        </p:nvSpPr>
        <p:spPr>
          <a:xfrm>
            <a:off x="3315929" y="66796"/>
            <a:ext cx="8767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has been thoroughly cleaned and organized to ensure accuracy and reliability in our analysis.</a:t>
            </a:r>
          </a:p>
        </p:txBody>
      </p:sp>
    </p:spTree>
    <p:extLst>
      <p:ext uri="{BB962C8B-B14F-4D97-AF65-F5344CB8AC3E}">
        <p14:creationId xmlns:p14="http://schemas.microsoft.com/office/powerpoint/2010/main" val="68954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9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37453B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ad trip photo album_win32_SL_V3" id="{D4E0B98B-6797-4020-A4C5-B24DAE32A3C8}" vid="{EE54C123-5874-4F20-8A36-C5A83A181B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FC3661-1BDF-47E8-A672-17962F9526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C83704-1297-4FE4-874B-96CDDCB4F4F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C8BB1E9-0B75-4D4E-949C-FA2A1399B6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Road trip photo album</Template>
  <TotalTime>2984</TotalTime>
  <Words>1209</Words>
  <Application>Microsoft Office PowerPoint</Application>
  <PresentationFormat>Widescreen</PresentationFormat>
  <Paragraphs>134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Algerian</vt:lpstr>
      <vt:lpstr>Arial</vt:lpstr>
      <vt:lpstr>Arial Black</vt:lpstr>
      <vt:lpstr>Baskerville Old Face</vt:lpstr>
      <vt:lpstr>Bernard MT Condensed</vt:lpstr>
      <vt:lpstr>Britannic Bold</vt:lpstr>
      <vt:lpstr>Calibri</vt:lpstr>
      <vt:lpstr>Courier New</vt:lpstr>
      <vt:lpstr>Franklin Gothic Book</vt:lpstr>
      <vt:lpstr>Lato</vt:lpstr>
      <vt:lpstr>Rockwell Extra Bold</vt:lpstr>
      <vt:lpstr>Söhne</vt:lpstr>
      <vt:lpstr>Times</vt:lpstr>
      <vt:lpstr>Times New Roman</vt:lpstr>
      <vt:lpstr>Wingdings</vt:lpstr>
      <vt:lpstr>Office Theme</vt:lpstr>
      <vt:lpstr>PowerPoint Presentation</vt:lpstr>
      <vt:lpstr>Travel Triangle</vt:lpstr>
      <vt:lpstr>Problem statement:</vt:lpstr>
      <vt:lpstr>PowerPoint Presentation</vt:lpstr>
      <vt:lpstr>INTERFACE OF THE WEBSITE ALONG WITH THE HTML </vt:lpstr>
      <vt:lpstr>Raw data</vt:lpstr>
      <vt:lpstr>Raw data info()</vt:lpstr>
      <vt:lpstr>PowerPoint Presentation</vt:lpstr>
      <vt:lpstr>Cleaned Data :</vt:lpstr>
      <vt:lpstr>Data Exploration:(After Data Cleaning)</vt:lpstr>
      <vt:lpstr>Data Visualization</vt:lpstr>
      <vt:lpstr>Slide title 7</vt:lpstr>
      <vt:lpstr>Enhancing Market Strategies for Diverse Travel Offerings</vt:lpstr>
      <vt:lpstr>Strategic Pricing Analysis for Competitive Advantage</vt:lpstr>
      <vt:lpstr>Enhancing Package Duration for Customer Satisfaction</vt:lpstr>
      <vt:lpstr>Optimizing Hotel Offerings and Enhancing Customer Satisfaction for Revenue Growth</vt:lpstr>
      <vt:lpstr>Understanding the Relationship between Traveler Preferences, Ratings, and Pricing</vt:lpstr>
      <vt:lpstr>PowerPoint Presentation</vt:lpstr>
      <vt:lpstr>Enhancing Customer Engagement through Tailored Activity Packages</vt:lpstr>
      <vt:lpstr>CONCLUTION : Optimizing Pricing Strategies for Travel Packages.(this are the best packages in travel triangle including all the amenities)</vt:lpstr>
      <vt:lpstr>Thank you!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Triangle</dc:title>
  <dc:creator>sameeramd155@gmail.com</dc:creator>
  <cp:lastModifiedBy>sameera md</cp:lastModifiedBy>
  <cp:revision>10</cp:revision>
  <dcterms:created xsi:type="dcterms:W3CDTF">2024-02-22T08:28:32Z</dcterms:created>
  <dcterms:modified xsi:type="dcterms:W3CDTF">2024-02-24T10:18:21Z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